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5" r:id="rId4"/>
    <p:sldId id="276" r:id="rId5"/>
    <p:sldId id="284" r:id="rId6"/>
    <p:sldId id="281" r:id="rId7"/>
    <p:sldId id="294" r:id="rId8"/>
    <p:sldId id="282" r:id="rId9"/>
    <p:sldId id="285" r:id="rId10"/>
    <p:sldId id="291" r:id="rId11"/>
    <p:sldId id="283" r:id="rId12"/>
    <p:sldId id="287" r:id="rId13"/>
    <p:sldId id="288" r:id="rId14"/>
    <p:sldId id="290" r:id="rId15"/>
    <p:sldId id="274" r:id="rId16"/>
    <p:sldId id="292" r:id="rId17"/>
    <p:sldId id="293" r:id="rId18"/>
    <p:sldId id="286" r:id="rId19"/>
  </p:sldIdLst>
  <p:sldSz cx="9144000" cy="6858000" type="screen4x3"/>
  <p:notesSz cx="6797675" cy="9874250"/>
  <p:embeddedFontLst>
    <p:embeddedFont>
      <p:font typeface="Arial Unicode MS" pitchFamily="34" charset="-128"/>
      <p:regular r:id="rId22"/>
    </p:embeddedFont>
    <p:embeddedFont>
      <p:font typeface="Tahoma" pitchFamily="34" charset="0"/>
      <p:regular r:id="rId23"/>
      <p:bold r:id="rId24"/>
    </p:embeddedFont>
    <p:embeddedFont>
      <p:font typeface="Mathematica1" pitchFamily="2" charset="2"/>
      <p:regular r:id="rId25"/>
      <p:bold r:id="rId26"/>
    </p:embeddedFont>
    <p:embeddedFont>
      <p:font typeface="Wingdings 2" pitchFamily="18" charset="2"/>
      <p:regular r:id="rId27"/>
    </p:embeddedFont>
  </p:embeddedFontLst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EEF8A2"/>
    <a:srgbClr val="A6BB0D"/>
    <a:srgbClr val="FFEFD1"/>
    <a:srgbClr val="FFE6B9"/>
    <a:srgbClr val="FFF1D9"/>
    <a:srgbClr val="FFEAC5"/>
    <a:srgbClr val="C9E2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4" autoAdjust="0"/>
    <p:restoredTop sz="94948" autoAdjust="0"/>
  </p:normalViewPr>
  <p:slideViewPr>
    <p:cSldViewPr showGuides="1">
      <p:cViewPr varScale="1">
        <p:scale>
          <a:sx n="104" d="100"/>
          <a:sy n="104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47" tIns="43973" rIns="87947" bIns="43973" numCol="1" anchor="t" anchorCtr="0" compatLnSpc="1">
            <a:prstTxWarp prst="textNoShape">
              <a:avLst/>
            </a:prstTxWarp>
          </a:bodyPr>
          <a:lstStyle>
            <a:lvl1pPr defTabSz="8794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47" tIns="43973" rIns="87947" bIns="43973" numCol="1" anchor="t" anchorCtr="0" compatLnSpc="1">
            <a:prstTxWarp prst="textNoShape">
              <a:avLst/>
            </a:prstTxWarp>
          </a:bodyPr>
          <a:lstStyle>
            <a:lvl1pPr algn="r" defTabSz="8794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47" tIns="43973" rIns="87947" bIns="43973" numCol="1" anchor="b" anchorCtr="0" compatLnSpc="1">
            <a:prstTxWarp prst="textNoShape">
              <a:avLst/>
            </a:prstTxWarp>
          </a:bodyPr>
          <a:lstStyle>
            <a:lvl1pPr defTabSz="8794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47" tIns="43973" rIns="87947" bIns="43973" numCol="1" anchor="b" anchorCtr="0" compatLnSpc="1">
            <a:prstTxWarp prst="textNoShape">
              <a:avLst/>
            </a:prstTxWarp>
          </a:bodyPr>
          <a:lstStyle>
            <a:lvl1pPr algn="r" defTabSz="879475" eaLnBrk="1" hangingPunct="1">
              <a:defRPr sz="1200"/>
            </a:lvl1pPr>
          </a:lstStyle>
          <a:p>
            <a:pPr>
              <a:defRPr/>
            </a:pPr>
            <a:fld id="{1E570F99-F022-4F97-9798-9D26E80F2C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defTabSz="9525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algn="r" defTabSz="9525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defTabSz="9525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algn="r" defTabSz="952500" eaLnBrk="1" hangingPunct="1">
              <a:defRPr sz="1300"/>
            </a:lvl1pPr>
          </a:lstStyle>
          <a:p>
            <a:pPr>
              <a:defRPr/>
            </a:pPr>
            <a:fld id="{F4AEB0F5-747E-46AD-A49B-1DC28FFB439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11C14-BD39-4358-B977-4F60457A6C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8229AD-999B-4D6C-820F-60D40FA7626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45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478B1-554F-49ED-84D4-70C44707F7A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Remark: The 10^6 queries include region-relation queries!</a:t>
            </a:r>
          </a:p>
        </p:txBody>
      </p:sp>
      <p:sp>
        <p:nvSpPr>
          <p:cNvPr id="256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B58C1-2368-4940-87E7-93C46C5C220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ABB973-BC0D-4C06-A934-9BB5DDEB874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732588" y="981075"/>
            <a:ext cx="189547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defTabSz="652463">
              <a:spcAft>
                <a:spcPts val="600"/>
              </a:spcAft>
              <a:defRPr/>
            </a:pPr>
            <a:r>
              <a:rPr lang="en-GB" sz="1200" b="1">
                <a:solidFill>
                  <a:schemeClr val="tx2"/>
                </a:solidFill>
              </a:rPr>
              <a:t>Universität Stuttgart</a:t>
            </a:r>
          </a:p>
          <a:p>
            <a:pPr defTabSz="652463">
              <a:spcAft>
                <a:spcPts val="600"/>
              </a:spcAft>
              <a:defRPr/>
            </a:pPr>
            <a:r>
              <a:rPr lang="en-GB" sz="1200">
                <a:solidFill>
                  <a:schemeClr val="tx2"/>
                </a:solidFill>
              </a:rPr>
              <a:t>Institute of Parallel and </a:t>
            </a:r>
            <a:br>
              <a:rPr lang="en-GB" sz="1200">
                <a:solidFill>
                  <a:schemeClr val="tx2"/>
                </a:solidFill>
              </a:rPr>
            </a:br>
            <a:r>
              <a:rPr lang="en-GB" sz="1200">
                <a:solidFill>
                  <a:schemeClr val="tx2"/>
                </a:solidFill>
              </a:rPr>
              <a:t>Distributed Systems (IPVS)</a:t>
            </a:r>
          </a:p>
          <a:p>
            <a:pPr defTabSz="652463">
              <a:spcAft>
                <a:spcPts val="425"/>
              </a:spcAft>
              <a:defRPr/>
            </a:pPr>
            <a:r>
              <a:rPr lang="en-GB" sz="1200">
                <a:solidFill>
                  <a:schemeClr val="tx2"/>
                </a:solidFill>
              </a:rPr>
              <a:t>Universitätsstraße 38</a:t>
            </a:r>
            <a:br>
              <a:rPr lang="en-GB" sz="1200">
                <a:solidFill>
                  <a:schemeClr val="tx2"/>
                </a:solidFill>
              </a:rPr>
            </a:br>
            <a:r>
              <a:rPr lang="en-GB" sz="1200">
                <a:solidFill>
                  <a:schemeClr val="tx2"/>
                </a:solidFill>
              </a:rPr>
              <a:t>D-70569 Stuttgart</a:t>
            </a:r>
          </a:p>
        </p:txBody>
      </p:sp>
      <p:pic>
        <p:nvPicPr>
          <p:cNvPr id="5" name="Picture 3" descr="uni-logo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438" y="981075"/>
            <a:ext cx="955675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ipvslogo_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7688" y="981075"/>
            <a:ext cx="957262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Logo_VS_far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113" y="981075"/>
            <a:ext cx="957262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3600"/>
            <a:ext cx="7772400" cy="1800225"/>
          </a:xfrm>
        </p:spPr>
        <p:txBody>
          <a:bodyPr lIns="78373" tIns="39187" rIns="78373" bIns="39187" anchor="b"/>
          <a:lstStyle>
            <a:lvl1pPr algn="ctr">
              <a:spcBef>
                <a:spcPct val="0"/>
              </a:spcBef>
              <a:defRPr sz="2400"/>
            </a:lvl1pPr>
          </a:lstStyle>
          <a:p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, um das </a:t>
            </a:r>
            <a:r>
              <a:rPr lang="en-US" dirty="0" err="1"/>
              <a:t>Titelformat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8263" y="4294188"/>
            <a:ext cx="6465887" cy="1655762"/>
          </a:xfrm>
        </p:spPr>
        <p:txBody>
          <a:bodyPr lIns="78373" tIns="39187" rIns="78373" bIns="39187"/>
          <a:lstStyle>
            <a:lvl1pPr marL="0" indent="0" algn="ctr">
              <a:buFont typeface="Arial Unicode MS" pitchFamily="34" charset="-128"/>
              <a:buNone/>
              <a:defRPr sz="1800"/>
            </a:lvl1pPr>
          </a:lstStyle>
          <a:p>
            <a:r>
              <a:rPr lang="en-US"/>
              <a:t>Klicken Sie, um das Format des Untertitelmasters zu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000"/>
            </a:lvl4pPr>
            <a:lvl5pPr>
              <a:defRPr sz="6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E1FF2-5D4F-46DC-A90C-1BB8B0F70D5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089025"/>
            <a:ext cx="4117975" cy="47529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000"/>
            </a:lvl4pPr>
            <a:lvl5pPr>
              <a:defRPr sz="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49763" y="1089025"/>
            <a:ext cx="4117975" cy="47529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000"/>
            </a:lvl4pPr>
            <a:lvl5pPr>
              <a:defRPr sz="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DCF8F-06AE-48AA-A17A-A0285361584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FE1D3-B0C4-4084-AEBA-2CBEE9DE2E2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4D4B8-49A4-4E67-992F-9A36128C30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261938"/>
            <a:ext cx="80343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5" rIns="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089025"/>
            <a:ext cx="83883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6858000" y="6073775"/>
            <a:ext cx="17097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defTabSz="652463">
              <a:lnSpc>
                <a:spcPct val="90000"/>
              </a:lnSpc>
              <a:spcBef>
                <a:spcPct val="30000"/>
              </a:spcBef>
              <a:spcAft>
                <a:spcPts val="425"/>
              </a:spcAft>
              <a:defRPr/>
            </a:pPr>
            <a:r>
              <a:rPr lang="en-GB" sz="1200" b="1">
                <a:solidFill>
                  <a:schemeClr val="tx2"/>
                </a:solidFill>
              </a:rPr>
              <a:t>Universität Stuttgart</a:t>
            </a:r>
          </a:p>
          <a:p>
            <a:pPr algn="r" defTabSz="652463">
              <a:lnSpc>
                <a:spcPct val="90000"/>
              </a:lnSpc>
              <a:spcBef>
                <a:spcPct val="30000"/>
              </a:spcBef>
              <a:defRPr/>
            </a:pPr>
            <a:r>
              <a:rPr lang="en-GB" sz="1200" b="1">
                <a:solidFill>
                  <a:schemeClr val="tx2"/>
                </a:solidFill>
              </a:rPr>
              <a:t>IPVS</a:t>
            </a:r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522288" y="5878513"/>
            <a:ext cx="803433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2024063" y="6073775"/>
            <a:ext cx="1447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defTabSz="652463">
              <a:lnSpc>
                <a:spcPct val="90000"/>
              </a:lnSpc>
              <a:spcBef>
                <a:spcPct val="30000"/>
              </a:spcBef>
              <a:spcAft>
                <a:spcPts val="425"/>
              </a:spcAft>
              <a:defRPr/>
            </a:pPr>
            <a:r>
              <a:rPr lang="en-GB" sz="1200" b="1" dirty="0">
                <a:solidFill>
                  <a:schemeClr val="tx2"/>
                </a:solidFill>
              </a:rPr>
              <a:t>Research Group</a:t>
            </a:r>
          </a:p>
          <a:p>
            <a:pPr defTabSz="652463">
              <a:lnSpc>
                <a:spcPct val="90000"/>
              </a:lnSpc>
              <a:spcBef>
                <a:spcPct val="30000"/>
              </a:spcBef>
              <a:spcAft>
                <a:spcPts val="425"/>
              </a:spcAft>
              <a:defRPr/>
            </a:pPr>
            <a:r>
              <a:rPr lang="en-GB" sz="1200" b="1" dirty="0">
                <a:solidFill>
                  <a:schemeClr val="tx2"/>
                </a:solidFill>
              </a:rPr>
              <a:t>Distributed Systems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585788" y="5943600"/>
          <a:ext cx="554037" cy="557213"/>
        </p:xfrm>
        <a:graphic>
          <a:graphicData uri="http://schemas.openxmlformats.org/presentationml/2006/ole">
            <p:oleObj spid="_x0000_s1026" name="Photo Editor Photo" r:id="rId8" imgW="1523810" imgH="1533739" progId="">
              <p:embed/>
            </p:oleObj>
          </a:graphicData>
        </a:graphic>
      </p:graphicFrame>
      <p:pic>
        <p:nvPicPr>
          <p:cNvPr id="1033" name="Picture 8" descr="ipvslogo_blu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41425" y="5943600"/>
            <a:ext cx="5540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522288" y="1044575"/>
            <a:ext cx="803433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87775" y="6270625"/>
            <a:ext cx="156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373" tIns="39187" rIns="78373" bIns="39187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062FE1C-184B-4EDE-8964-CAC48E3FC8C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68" r:id="rId2"/>
    <p:sldLayoutId id="2147483869" r:id="rId3"/>
    <p:sldLayoutId id="2147483870" r:id="rId4"/>
    <p:sldLayoutId id="214748387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defRPr kumimoji="1"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defRPr kumimoji="1" sz="2400" b="1">
          <a:solidFill>
            <a:schemeClr val="tx2"/>
          </a:solidFill>
          <a:latin typeface="Arial Unicode MS" pitchFamily="34" charset="-128"/>
        </a:defRPr>
      </a:lvl2pPr>
      <a:lvl3pPr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defRPr kumimoji="1" sz="2400" b="1">
          <a:solidFill>
            <a:schemeClr val="tx2"/>
          </a:solidFill>
          <a:latin typeface="Arial Unicode MS" pitchFamily="34" charset="-128"/>
        </a:defRPr>
      </a:lvl3pPr>
      <a:lvl4pPr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defRPr kumimoji="1" sz="2400" b="1">
          <a:solidFill>
            <a:schemeClr val="tx2"/>
          </a:solidFill>
          <a:latin typeface="Arial Unicode MS" pitchFamily="34" charset="-128"/>
        </a:defRPr>
      </a:lvl4pPr>
      <a:lvl5pPr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defRPr kumimoji="1" sz="2400" b="1">
          <a:solidFill>
            <a:schemeClr val="tx2"/>
          </a:solidFill>
          <a:latin typeface="Arial Unicode MS" pitchFamily="34" charset="-128"/>
        </a:defRPr>
      </a:lvl5pPr>
      <a:lvl6pPr marL="457200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defRPr kumimoji="1" sz="2400" b="1">
          <a:solidFill>
            <a:schemeClr val="tx2"/>
          </a:solidFill>
          <a:latin typeface="Arial Unicode MS" pitchFamily="34" charset="-128"/>
        </a:defRPr>
      </a:lvl6pPr>
      <a:lvl7pPr marL="914400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defRPr kumimoji="1" sz="2400" b="1">
          <a:solidFill>
            <a:schemeClr val="tx2"/>
          </a:solidFill>
          <a:latin typeface="Arial Unicode MS" pitchFamily="34" charset="-128"/>
        </a:defRPr>
      </a:lvl7pPr>
      <a:lvl8pPr marL="1371600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defRPr kumimoji="1" sz="2400" b="1">
          <a:solidFill>
            <a:schemeClr val="tx2"/>
          </a:solidFill>
          <a:latin typeface="Arial Unicode MS" pitchFamily="34" charset="-128"/>
        </a:defRPr>
      </a:lvl8pPr>
      <a:lvl9pPr marL="1828800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defRPr kumimoji="1" sz="2400" b="1">
          <a:solidFill>
            <a:schemeClr val="tx2"/>
          </a:solidFill>
          <a:latin typeface="Arial Unicode MS" pitchFamily="34" charset="-128"/>
        </a:defRPr>
      </a:lvl9pPr>
    </p:titleStyle>
    <p:bodyStyle>
      <a:lvl1pPr marL="246063" indent="-246063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SzPct val="120000"/>
        <a:buFont typeface="Arial Unicode MS" pitchFamily="34" charset="-128"/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33363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SzPct val="120000"/>
        <a:buFont typeface="Tahoma" pitchFamily="34" charset="0"/>
        <a:buChar char="◦"/>
        <a:defRPr kumimoji="1">
          <a:solidFill>
            <a:schemeClr val="tx1"/>
          </a:solidFill>
          <a:latin typeface="+mn-lt"/>
        </a:defRPr>
      </a:lvl2pPr>
      <a:lvl3pPr marL="974725" indent="-169863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SzPct val="120000"/>
        <a:buFont typeface="Tahoma" pitchFamily="34" charset="0"/>
        <a:buChar char="▪"/>
        <a:defRPr kumimoji="1">
          <a:solidFill>
            <a:schemeClr val="tx1"/>
          </a:solidFill>
          <a:latin typeface="+mn-lt"/>
        </a:defRPr>
      </a:lvl3pPr>
      <a:lvl4pPr marL="1306513" indent="-168275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SzPct val="130000"/>
        <a:buFont typeface="Tahoma" pitchFamily="34" charset="0"/>
        <a:buChar char="▫"/>
        <a:defRPr kumimoji="1" sz="1000">
          <a:solidFill>
            <a:schemeClr val="tx1"/>
          </a:solidFill>
          <a:latin typeface="+mn-lt"/>
        </a:defRPr>
      </a:lvl4pPr>
      <a:lvl5pPr marL="1633538" indent="-163513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Courier New" pitchFamily="49" charset="0"/>
        <a:buChar char="–"/>
        <a:defRPr kumimoji="1" sz="600">
          <a:solidFill>
            <a:schemeClr val="tx1"/>
          </a:solidFill>
          <a:latin typeface="+mn-lt"/>
        </a:defRPr>
      </a:lvl5pPr>
      <a:lvl6pPr marL="2090738" indent="-163513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Courier New" pitchFamily="49" charset="0"/>
        <a:buChar char="–"/>
        <a:defRPr kumimoji="1" sz="1000">
          <a:solidFill>
            <a:schemeClr val="tx1"/>
          </a:solidFill>
          <a:latin typeface="+mn-lt"/>
        </a:defRPr>
      </a:lvl6pPr>
      <a:lvl7pPr marL="2547938" indent="-163513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Courier New" pitchFamily="49" charset="0"/>
        <a:buChar char="–"/>
        <a:defRPr kumimoji="1" sz="1000">
          <a:solidFill>
            <a:schemeClr val="tx1"/>
          </a:solidFill>
          <a:latin typeface="+mn-lt"/>
        </a:defRPr>
      </a:lvl7pPr>
      <a:lvl8pPr marL="3005138" indent="-163513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Courier New" pitchFamily="49" charset="0"/>
        <a:buChar char="–"/>
        <a:defRPr kumimoji="1" sz="1000">
          <a:solidFill>
            <a:schemeClr val="tx1"/>
          </a:solidFill>
          <a:latin typeface="+mn-lt"/>
        </a:defRPr>
      </a:lvl8pPr>
      <a:lvl9pPr marL="3462338" indent="-163513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Courier New" pitchFamily="49" charset="0"/>
        <a:buChar char="–"/>
        <a:defRPr kumimoji="1" sz="1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2133600"/>
            <a:ext cx="8001000" cy="1800225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Scalable Processing of Trajectory-Based Queries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in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Space-Partitioned Moving Objects Databases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smtClean="0">
                <a:latin typeface="Arial" charset="0"/>
              </a:rPr>
              <a:t>Ralph Lange</a:t>
            </a:r>
            <a:r>
              <a:rPr lang="en-US" smtClean="0">
                <a:latin typeface="Arial" charset="0"/>
              </a:rPr>
              <a:t>, Frank Dürr, Kurt Rothermel</a:t>
            </a:r>
          </a:p>
          <a:p>
            <a:r>
              <a:rPr lang="en-US" smtClean="0">
                <a:latin typeface="Arial" charset="0"/>
              </a:rPr>
              <a:t>Institute of Parallel and Distributed Systems (IPVS)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Universität Stuttgart, Germany</a:t>
            </a:r>
          </a:p>
          <a:p>
            <a:r>
              <a:rPr lang="en-US" i="1" smtClean="0">
                <a:latin typeface="Arial" charset="0"/>
              </a:rPr>
              <a:t>firstname</a:t>
            </a:r>
            <a:r>
              <a:rPr lang="en-US" smtClean="0">
                <a:latin typeface="Arial" charset="0"/>
              </a:rPr>
              <a:t>.</a:t>
            </a:r>
            <a:r>
              <a:rPr lang="en-US" i="1" smtClean="0">
                <a:latin typeface="Arial" charset="0"/>
              </a:rPr>
              <a:t>lastname</a:t>
            </a:r>
            <a:r>
              <a:rPr lang="en-US" smtClean="0">
                <a:latin typeface="Arial" charset="0"/>
              </a:rPr>
              <a:t>@ipvs.uni-stuttgart.de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Evaluation: Setup (2)</a:t>
            </a:r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 Unicode MS" pitchFamily="34" charset="-128"/>
              <a:buNone/>
            </a:pPr>
            <a:r>
              <a:rPr lang="en-US" smtClean="0"/>
              <a:t>	Local s</a:t>
            </a:r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torage layout at each server</a:t>
            </a:r>
          </a:p>
          <a:p>
            <a:pPr lvl="1"/>
            <a:r>
              <a:rPr lang="en-US" smtClean="0">
                <a:sym typeface="Mathematica1" pitchFamily="2" charset="2"/>
              </a:rPr>
              <a:t>Layout of data file as with TB-tree or PA-tree</a:t>
            </a:r>
          </a:p>
          <a:p>
            <a:pPr lvl="1"/>
            <a:r>
              <a:rPr lang="en-US" smtClean="0">
                <a:sym typeface="Mathematica1" pitchFamily="2" charset="2"/>
              </a:rPr>
              <a:t>Table for DTI nodes and temporal index for each object (see paper)</a:t>
            </a:r>
          </a:p>
          <a:p>
            <a:pPr lvl="1"/>
            <a:r>
              <a:rPr lang="en-US" smtClean="0">
                <a:sym typeface="Mathematica1" pitchFamily="2" charset="2"/>
              </a:rPr>
              <a:t>Page size of 4 kB, seek time of 10 ms, and transfer rate of 30 MB/s</a:t>
            </a:r>
            <a:endParaRPr lang="en-US" smtClean="0"/>
          </a:p>
          <a:p>
            <a:pPr lvl="3"/>
            <a:endParaRPr lang="en-US" smtClean="0">
              <a:sym typeface="Mathematica1" pitchFamily="2" charset="2"/>
            </a:endParaRPr>
          </a:p>
          <a:p>
            <a:pPr>
              <a:buFont typeface="Arial Unicode MS" pitchFamily="34" charset="-128"/>
              <a:buNone/>
            </a:pPr>
            <a:r>
              <a:rPr lang="en-US" smtClean="0">
                <a:sym typeface="Mathematica1" pitchFamily="2" charset="2"/>
              </a:rPr>
              <a:t>	Moving objects	</a:t>
            </a:r>
          </a:p>
          <a:p>
            <a:pPr lvl="1"/>
            <a:r>
              <a:rPr lang="en-US" smtClean="0">
                <a:sym typeface="Mathematica1" pitchFamily="2" charset="2"/>
              </a:rPr>
              <a:t>Mobility model of Z. J. Haas, 1997 (ZRP) with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v</a:t>
            </a:r>
            <a:r>
              <a:rPr lang="en-US" baseline="-25000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max</a:t>
            </a:r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 = 10 m/s</a:t>
            </a:r>
            <a:endParaRPr lang="en-US" smtClean="0">
              <a:sym typeface="Mathematica1" pitchFamily="2" charset="2"/>
            </a:endParaRPr>
          </a:p>
          <a:p>
            <a:pPr lvl="2"/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Random behavior at small and large scale</a:t>
            </a:r>
          </a:p>
          <a:p>
            <a:pPr lvl="1"/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Report position using linear dead reckoning with 10 m </a:t>
            </a:r>
            <a:r>
              <a:rPr lang="en-US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</a:t>
            </a:r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 1.9⋅10</a:t>
            </a:r>
            <a:r>
              <a:rPr lang="en-US" baseline="30000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6</a:t>
            </a:r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 updates</a:t>
            </a:r>
          </a:p>
          <a:p>
            <a:pPr lvl="3"/>
            <a:endParaRPr lang="en-US" smtClean="0">
              <a:ea typeface="Arial Unicode MS" pitchFamily="34" charset="-128"/>
              <a:cs typeface="Arial Unicode MS" pitchFamily="34" charset="-128"/>
              <a:sym typeface="Mathematica1" pitchFamily="2" charset="2"/>
            </a:endParaRPr>
          </a:p>
          <a:p>
            <a:pPr>
              <a:buFont typeface="Arial Unicode MS" pitchFamily="34" charset="-128"/>
              <a:buNone/>
            </a:pPr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	Trajectory-based queries</a:t>
            </a:r>
          </a:p>
          <a:p>
            <a:pPr lvl="1"/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Uniform mix of 10</a:t>
            </a:r>
            <a:r>
              <a:rPr lang="en-US" baseline="30000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6</a:t>
            </a:r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 queries posed from 2⋅10</a:t>
            </a:r>
            <a:r>
              <a:rPr lang="en-US" baseline="30000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7 </a:t>
            </a:r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s on</a:t>
            </a:r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CA5DBC-7C22-494B-A047-7040618CC67A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Z:\Work\Vortraege\2008-11-07_Trajectory-based_Queries_in_SP-MODs\plots\Scenario_2\data_aTims_against_SkipNod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" y="992188"/>
            <a:ext cx="8420100" cy="383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Routing Time against Number of DTI Nodes</a:t>
            </a:r>
          </a:p>
        </p:txBody>
      </p:sp>
      <p:sp>
        <p:nvSpPr>
          <p:cNvPr id="13316" name="Inhaltsplatzhalter 6"/>
          <p:cNvSpPr>
            <a:spLocks noGrp="1"/>
          </p:cNvSpPr>
          <p:nvPr>
            <p:ph idx="1"/>
          </p:nvPr>
        </p:nvSpPr>
        <p:spPr>
          <a:xfrm>
            <a:off x="0" y="5000625"/>
            <a:ext cx="8567738" cy="841375"/>
          </a:xfrm>
        </p:spPr>
        <p:txBody>
          <a:bodyPr/>
          <a:lstStyle/>
          <a:p>
            <a:pPr lvl="1"/>
            <a:r>
              <a:rPr lang="en-US" smtClean="0"/>
              <a:t>Maximum savings for ≥ 2000 DTI nodes</a:t>
            </a:r>
          </a:p>
          <a:p>
            <a:pPr lvl="1"/>
            <a:r>
              <a:rPr lang="en-US" smtClean="0"/>
              <a:t>In the following, one DTI node per hour – i.e. 8300 nodes in simulation time</a:t>
            </a:r>
          </a:p>
        </p:txBody>
      </p:sp>
      <p:sp>
        <p:nvSpPr>
          <p:cNvPr id="13317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33967A0-A926-416B-85D5-3540E22A98D4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Z:\Work\Vortraege\2008-11-07_Trajectory-based_Queries_in_SP-MODs\plots\Scenario_3\data_aTims_against_queriedTi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238" y="1131888"/>
            <a:ext cx="8102600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Processing Time against Queried Time</a:t>
            </a:r>
          </a:p>
        </p:txBody>
      </p:sp>
      <p:sp>
        <p:nvSpPr>
          <p:cNvPr id="14340" name="Inhaltsplatzhalter 6"/>
          <p:cNvSpPr>
            <a:spLocks noGrp="1"/>
          </p:cNvSpPr>
          <p:nvPr>
            <p:ph idx="1"/>
          </p:nvPr>
        </p:nvSpPr>
        <p:spPr>
          <a:xfrm>
            <a:off x="0" y="5000625"/>
            <a:ext cx="8567738" cy="841375"/>
          </a:xfrm>
        </p:spPr>
        <p:txBody>
          <a:bodyPr/>
          <a:lstStyle/>
          <a:p>
            <a:pPr lvl="1"/>
            <a:r>
              <a:rPr lang="en-US" smtClean="0"/>
              <a:t>DTI+S reduces processing time up to 98%</a:t>
            </a:r>
          </a:p>
          <a:p>
            <a:pPr lvl="1"/>
            <a:r>
              <a:rPr lang="en-US" smtClean="0"/>
              <a:t>Note: DTI+S accounts for less than 4.2% of the overall storage consumption</a:t>
            </a:r>
          </a:p>
        </p:txBody>
      </p:sp>
      <p:sp>
        <p:nvSpPr>
          <p:cNvPr id="14341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6AB634-F223-4EA4-B463-F773B99C0D20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Related Work</a:t>
            </a:r>
          </a:p>
        </p:txBody>
      </p:sp>
      <p:sp>
        <p:nvSpPr>
          <p:cNvPr id="15363" name="Inhaltsplatzhalter 6"/>
          <p:cNvSpPr>
            <a:spLocks noGrp="1"/>
          </p:cNvSpPr>
          <p:nvPr>
            <p:ph idx="1"/>
          </p:nvPr>
        </p:nvSpPr>
        <p:spPr>
          <a:xfrm>
            <a:off x="179388" y="1089025"/>
            <a:ext cx="8678862" cy="4752975"/>
          </a:xfrm>
        </p:spPr>
        <p:txBody>
          <a:bodyPr/>
          <a:lstStyle/>
          <a:p>
            <a:pPr>
              <a:buFont typeface="Arial Unicode MS" pitchFamily="34" charset="-128"/>
              <a:buNone/>
            </a:pPr>
            <a:r>
              <a:rPr lang="en-US" smtClean="0"/>
              <a:t>	Multitude of index structures for MODs</a:t>
            </a:r>
          </a:p>
          <a:p>
            <a:pPr lvl="1"/>
            <a:r>
              <a:rPr lang="en-US" smtClean="0"/>
              <a:t>STR-tree, TB-tree, MVR-tree, SETI, BB</a:t>
            </a:r>
            <a:r>
              <a:rPr lang="en-US" baseline="30000" smtClean="0"/>
              <a:t>x</a:t>
            </a:r>
            <a:r>
              <a:rPr lang="en-US" smtClean="0"/>
              <a:t>-tree, PA-tree, …</a:t>
            </a:r>
          </a:p>
          <a:p>
            <a:pPr lvl="1">
              <a:buFont typeface="Tahoma" pitchFamily="34" charset="0"/>
              <a:buNone/>
            </a:pPr>
            <a:r>
              <a:rPr lang="en-US" smtClean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smtClean="0">
                <a:sym typeface="Wingdings" pitchFamily="2" charset="2"/>
              </a:rPr>
              <a:t> Not intended for distributed MODs</a:t>
            </a:r>
          </a:p>
          <a:p>
            <a:pPr lvl="3"/>
            <a:endParaRPr lang="en-US" smtClean="0">
              <a:sym typeface="Wingdings" pitchFamily="2" charset="2"/>
            </a:endParaRPr>
          </a:p>
          <a:p>
            <a:pPr>
              <a:buFont typeface="Arial Unicode MS" pitchFamily="34" charset="-128"/>
              <a:buNone/>
            </a:pPr>
            <a:r>
              <a:rPr lang="en-US" smtClean="0">
                <a:sym typeface="Wingdings" pitchFamily="2" charset="2"/>
              </a:rPr>
              <a:t>	Location management systems</a:t>
            </a:r>
          </a:p>
          <a:p>
            <a:pPr lvl="1"/>
            <a:r>
              <a:rPr lang="en-US" smtClean="0">
                <a:sym typeface="Wingdings" pitchFamily="2" charset="2"/>
              </a:rPr>
              <a:t>GSM location registers, Nexus location service, Geogrid, …</a:t>
            </a:r>
          </a:p>
          <a:p>
            <a:pPr lvl="1"/>
            <a:r>
              <a:rPr lang="en-US" smtClean="0">
                <a:sym typeface="Wingdings" pitchFamily="2" charset="2"/>
              </a:rPr>
              <a:t>Base on spatial partitioning, particularly for update-aware distribution</a:t>
            </a:r>
          </a:p>
          <a:p>
            <a:pPr lvl="1">
              <a:buFont typeface="Tahoma" pitchFamily="34" charset="0"/>
              <a:buNone/>
            </a:pPr>
            <a:r>
              <a:rPr lang="en-US" smtClean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smtClean="0">
                <a:sym typeface="Wingdings" pitchFamily="2" charset="2"/>
              </a:rPr>
              <a:t> Do not store past positions</a:t>
            </a:r>
          </a:p>
          <a:p>
            <a:pPr lvl="3"/>
            <a:endParaRPr lang="en-US" smtClean="0">
              <a:sym typeface="Wingdings" pitchFamily="2" charset="2"/>
            </a:endParaRPr>
          </a:p>
          <a:p>
            <a:pPr>
              <a:buFont typeface="Arial Unicode MS" pitchFamily="34" charset="-128"/>
              <a:buNone/>
            </a:pPr>
            <a:r>
              <a:rPr lang="en-US" smtClean="0">
                <a:sym typeface="Wingdings" pitchFamily="2" charset="2"/>
              </a:rPr>
              <a:t>	BORA: Distributed processing of range queries (</a:t>
            </a:r>
            <a:r>
              <a:rPr lang="en-US" smtClean="0"/>
              <a:t>Trajcevski et al. 2007)</a:t>
            </a:r>
            <a:endParaRPr lang="en-US" smtClean="0">
              <a:sym typeface="Wingdings" pitchFamily="2" charset="2"/>
            </a:endParaRPr>
          </a:p>
          <a:p>
            <a:pPr lvl="1"/>
            <a:r>
              <a:rPr lang="en-US" smtClean="0">
                <a:sym typeface="Wingdings" pitchFamily="2" charset="2"/>
              </a:rPr>
              <a:t>Builds an aggregation tree using Bresenham’s line algorithm</a:t>
            </a:r>
          </a:p>
          <a:p>
            <a:pPr lvl="1">
              <a:buFont typeface="Tahoma" pitchFamily="34" charset="0"/>
              <a:buNone/>
            </a:pPr>
            <a:r>
              <a:rPr lang="en-US" smtClean="0">
                <a:solidFill>
                  <a:schemeClr val="tx2"/>
                </a:solidFill>
                <a:sym typeface="Wingdings" pitchFamily="2" charset="2"/>
              </a:rPr>
              <a:t> </a:t>
            </a:r>
            <a:r>
              <a:rPr lang="en-US" smtClean="0">
                <a:sym typeface="Wingdings" pitchFamily="2" charset="2"/>
              </a:rPr>
              <a:t>BORA and DTI+S together enable efficient processing of </a:t>
            </a:r>
            <a:r>
              <a:rPr lang="en-US" smtClean="0">
                <a:solidFill>
                  <a:schemeClr val="tx2"/>
                </a:solidFill>
                <a:sym typeface="Wingdings" pitchFamily="2" charset="2"/>
              </a:rPr>
              <a:t>both</a:t>
            </a:r>
            <a:r>
              <a:rPr lang="en-US" smtClean="0">
                <a:sym typeface="Wingdings" pitchFamily="2" charset="2"/>
              </a:rPr>
              <a:t> query classes</a:t>
            </a:r>
            <a:endParaRPr lang="de-DE" smtClean="0"/>
          </a:p>
        </p:txBody>
      </p:sp>
      <p:sp>
        <p:nvSpPr>
          <p:cNvPr id="15364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56AA488-F9D9-49BC-8A3F-295282933675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638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 Unicode MS" pitchFamily="34" charset="-128"/>
              <a:buNone/>
            </a:pPr>
            <a:endParaRPr lang="en-US" smtClean="0"/>
          </a:p>
          <a:p>
            <a:pPr>
              <a:buFont typeface="Arial Unicode MS" pitchFamily="34" charset="-128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2"/>
                </a:solidFill>
              </a:rPr>
              <a:t>Space-partitioned MODs </a:t>
            </a:r>
            <a:r>
              <a:rPr lang="en-US" smtClean="0"/>
              <a:t>allow for scalable management of trajectories</a:t>
            </a:r>
          </a:p>
          <a:p>
            <a:pPr lvl="3"/>
            <a:endParaRPr lang="en-US" smtClean="0"/>
          </a:p>
          <a:p>
            <a:pPr>
              <a:buFont typeface="Arial Unicode MS" pitchFamily="34" charset="-128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2"/>
                </a:solidFill>
              </a:rPr>
              <a:t>DTI scheme</a:t>
            </a:r>
            <a:endParaRPr lang="en-US" smtClean="0"/>
          </a:p>
          <a:p>
            <a:pPr lvl="1"/>
            <a:r>
              <a:rPr lang="en-US" smtClean="0"/>
              <a:t>Creates distributed temporal index for each trajectory</a:t>
            </a:r>
          </a:p>
          <a:p>
            <a:pPr lvl="1"/>
            <a:r>
              <a:rPr lang="en-US" smtClean="0"/>
              <a:t>Enables efficient routing of queries along trajectories</a:t>
            </a:r>
          </a:p>
          <a:p>
            <a:pPr lvl="3"/>
            <a:endParaRPr lang="en-US" smtClean="0"/>
          </a:p>
          <a:p>
            <a:pPr>
              <a:buFont typeface="Arial Unicode MS" pitchFamily="34" charset="-128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2"/>
                </a:solidFill>
              </a:rPr>
              <a:t>DTI with summaries </a:t>
            </a:r>
            <a:r>
              <a:rPr lang="en-US" smtClean="0"/>
              <a:t>(DTI+S)</a:t>
            </a:r>
          </a:p>
          <a:p>
            <a:pPr lvl="1"/>
            <a:r>
              <a:rPr lang="en-US" smtClean="0"/>
              <a:t>Additionally stores aggregates such as length and maximum speed</a:t>
            </a:r>
          </a:p>
          <a:p>
            <a:pPr lvl="3"/>
            <a:endParaRPr lang="en-US" smtClean="0"/>
          </a:p>
          <a:p>
            <a:pPr>
              <a:buFont typeface="Arial Unicode MS" pitchFamily="34" charset="-128"/>
              <a:buNone/>
            </a:pPr>
            <a:r>
              <a:rPr lang="en-US" smtClean="0">
                <a:sym typeface="Wingdings" pitchFamily="2" charset="2"/>
              </a:rPr>
              <a:t>	</a:t>
            </a:r>
            <a:r>
              <a:rPr lang="en-US" smtClean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smtClean="0">
                <a:sym typeface="Wingdings" pitchFamily="2" charset="2"/>
              </a:rPr>
              <a:t> </a:t>
            </a:r>
            <a:r>
              <a:rPr lang="en-US" smtClean="0"/>
              <a:t>DTI+S reduces processing time by more than an order of magnitude</a:t>
            </a:r>
          </a:p>
        </p:txBody>
      </p:sp>
      <p:sp>
        <p:nvSpPr>
          <p:cNvPr id="16388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8E39816-0808-46A3-BE90-AD9EAB2DB15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84225"/>
            <a:fld id="{D0C686B5-2F91-4C20-9410-C5061D0AB7E3}" type="slidenum">
              <a:rPr lang="en-US" smtClean="0"/>
              <a:pPr defTabSz="784225"/>
              <a:t>15</a:t>
            </a:fld>
            <a:endParaRPr lang="en-US" smtClean="0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1700808"/>
            <a:ext cx="4176464" cy="18002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Thank you </a:t>
            </a:r>
            <a:r>
              <a:rPr lang="en-US" dirty="0" smtClean="0">
                <a:latin typeface="Arial" charset="0"/>
              </a:rPr>
              <a:t>for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your </a:t>
            </a:r>
            <a:r>
              <a:rPr lang="en-US" dirty="0" smtClean="0">
                <a:latin typeface="Arial" charset="0"/>
              </a:rPr>
              <a:t>attention!</a:t>
            </a:r>
          </a:p>
        </p:txBody>
      </p:sp>
      <p:sp>
        <p:nvSpPr>
          <p:cNvPr id="17413" name="Text Box 17"/>
          <p:cNvSpPr txBox="1">
            <a:spLocks noChangeArrowheads="1"/>
          </p:cNvSpPr>
          <p:nvPr/>
        </p:nvSpPr>
        <p:spPr bwMode="auto">
          <a:xfrm>
            <a:off x="539750" y="4005263"/>
            <a:ext cx="7993063" cy="1800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Ralph Lange</a:t>
            </a:r>
            <a:r>
              <a:rPr lang="en-US">
                <a:latin typeface="Arial" charset="0"/>
              </a:rPr>
              <a:t/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Institute of Parallel and Distributed Systems (IPVS)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Universität Stuttgart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Universitätsstraße 38 </a:t>
            </a:r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·</a:t>
            </a:r>
            <a:r>
              <a:rPr lang="en-US">
                <a:latin typeface="Arial" charset="0"/>
              </a:rPr>
              <a:t> 70569 Stuttgart · Germany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ralph.lange@ipvs.uni-stuttgart.de · www.ipvs.uni-stuttgart.de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Backup Slides</a:t>
            </a:r>
          </a:p>
        </p:txBody>
      </p:sp>
      <p:sp>
        <p:nvSpPr>
          <p:cNvPr id="18435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625C56-8087-4242-A600-B953C494697E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 and Problem</a:t>
            </a:r>
          </a:p>
        </p:txBody>
      </p:sp>
      <p:sp>
        <p:nvSpPr>
          <p:cNvPr id="19459" name="Inhaltsplatzhalter 2"/>
          <p:cNvSpPr>
            <a:spLocks noGrp="1"/>
          </p:cNvSpPr>
          <p:nvPr>
            <p:ph idx="1"/>
          </p:nvPr>
        </p:nvSpPr>
        <p:spPr>
          <a:xfrm>
            <a:off x="179388" y="1089025"/>
            <a:ext cx="8388350" cy="2982913"/>
          </a:xfrm>
        </p:spPr>
        <p:txBody>
          <a:bodyPr/>
          <a:lstStyle/>
          <a:p>
            <a:pPr>
              <a:buFont typeface="Arial Unicode MS" pitchFamily="34" charset="-128"/>
              <a:buNone/>
            </a:pPr>
            <a:r>
              <a:rPr lang="en-US" smtClean="0"/>
              <a:t>	Moving objects databases (MODs)</a:t>
            </a:r>
          </a:p>
          <a:p>
            <a:pPr lvl="1"/>
            <a:r>
              <a:rPr lang="en-US" smtClean="0"/>
              <a:t>Store and index trajectories of vehicles, containers, mobile devices, …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Coordinate-based</a:t>
            </a:r>
            <a:r>
              <a:rPr lang="en-US" smtClean="0"/>
              <a:t> queries: “Which objects were located in </a:t>
            </a:r>
            <a:r>
              <a:rPr lang="en-US" i="1" smtClean="0"/>
              <a:t>R</a:t>
            </a:r>
            <a:r>
              <a:rPr lang="en-US" smtClean="0"/>
              <a:t> during [</a:t>
            </a:r>
            <a:r>
              <a:rPr lang="en-US" i="1" smtClean="0"/>
              <a:t>t</a:t>
            </a:r>
            <a:r>
              <a:rPr lang="en-US" baseline="-25000" smtClean="0"/>
              <a:t>1</a:t>
            </a:r>
            <a:r>
              <a:rPr lang="en-US" smtClean="0"/>
              <a:t>,</a:t>
            </a:r>
            <a:r>
              <a:rPr lang="en-US" i="1" smtClean="0"/>
              <a:t>t</a:t>
            </a:r>
            <a:r>
              <a:rPr lang="en-US" baseline="-25000" smtClean="0"/>
              <a:t>2</a:t>
            </a:r>
            <a:r>
              <a:rPr lang="en-US" smtClean="0"/>
              <a:t>]?”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Trajectory-based</a:t>
            </a:r>
            <a:r>
              <a:rPr lang="en-US" smtClean="0"/>
              <a:t> queries: “What distance covered object </a:t>
            </a:r>
            <a:r>
              <a:rPr lang="en-US" i="1" smtClean="0"/>
              <a:t>o</a:t>
            </a:r>
            <a:r>
              <a:rPr lang="en-US" baseline="-25000" smtClean="0"/>
              <a:t>2</a:t>
            </a:r>
            <a:r>
              <a:rPr lang="en-US" smtClean="0"/>
              <a:t> during [</a:t>
            </a:r>
            <a:r>
              <a:rPr lang="en-US" i="1" smtClean="0"/>
              <a:t>t</a:t>
            </a:r>
            <a:r>
              <a:rPr lang="en-US" baseline="-25000" smtClean="0"/>
              <a:t>3</a:t>
            </a:r>
            <a:r>
              <a:rPr lang="en-US" smtClean="0"/>
              <a:t>,</a:t>
            </a:r>
            <a:r>
              <a:rPr lang="en-US" i="1" smtClean="0"/>
              <a:t>t</a:t>
            </a:r>
            <a:r>
              <a:rPr lang="en-US" baseline="-25000" smtClean="0"/>
              <a:t>4</a:t>
            </a:r>
            <a:r>
              <a:rPr lang="en-US" smtClean="0"/>
              <a:t>]?”</a:t>
            </a:r>
          </a:p>
          <a:p>
            <a:pPr>
              <a:buFont typeface="Arial Unicode MS" pitchFamily="34" charset="-128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2"/>
                </a:solidFill>
                <a:sym typeface="Wingdings" pitchFamily="2" charset="2"/>
              </a:rPr>
              <a:t>  </a:t>
            </a:r>
            <a:r>
              <a:rPr lang="en-US" smtClean="0">
                <a:sym typeface="Wingdings" pitchFamily="2" charset="2"/>
              </a:rPr>
              <a:t>Many a</a:t>
            </a:r>
            <a:r>
              <a:rPr lang="en-US" smtClean="0"/>
              <a:t>pplication scenarios require </a:t>
            </a:r>
            <a:r>
              <a:rPr lang="en-US" smtClean="0">
                <a:solidFill>
                  <a:schemeClr val="tx2"/>
                </a:solidFill>
              </a:rPr>
              <a:t>partitioning</a:t>
            </a:r>
            <a:r>
              <a:rPr lang="en-US" smtClean="0"/>
              <a:t> the MOD</a:t>
            </a:r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84225"/>
            <a:fld id="{5EC7A585-E1C4-4E47-9912-116104E2B044}" type="slidenum">
              <a:rPr lang="en-US" smtClean="0"/>
              <a:pPr defTabSz="784225"/>
              <a:t>17</a:t>
            </a:fld>
            <a:endParaRPr lang="en-US" smtClean="0"/>
          </a:p>
        </p:txBody>
      </p:sp>
      <p:grpSp>
        <p:nvGrpSpPr>
          <p:cNvPr id="2" name="Group 206"/>
          <p:cNvGrpSpPr>
            <a:grpSpLocks noChangeAspect="1"/>
          </p:cNvGrpSpPr>
          <p:nvPr/>
        </p:nvGrpSpPr>
        <p:grpSpPr bwMode="auto">
          <a:xfrm>
            <a:off x="6643702" y="3200401"/>
            <a:ext cx="1800000" cy="1028023"/>
            <a:chOff x="2200" y="1207"/>
            <a:chExt cx="1406" cy="803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" name="Rectangle 200"/>
            <p:cNvSpPr>
              <a:spLocks noChangeArrowheads="1"/>
            </p:cNvSpPr>
            <p:nvPr/>
          </p:nvSpPr>
          <p:spPr bwMode="auto">
            <a:xfrm>
              <a:off x="2200" y="1207"/>
              <a:ext cx="1406" cy="803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Text Box 203"/>
            <p:cNvSpPr txBox="1">
              <a:spLocks noChangeArrowheads="1"/>
            </p:cNvSpPr>
            <p:nvPr/>
          </p:nvSpPr>
          <p:spPr bwMode="auto">
            <a:xfrm>
              <a:off x="2535" y="1610"/>
              <a:ext cx="167" cy="216"/>
            </a:xfrm>
            <a:prstGeom prst="rect">
              <a:avLst/>
            </a:prstGeom>
            <a:grp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dirty="0"/>
                <a:t>o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8" name="Freeform 204"/>
            <p:cNvSpPr>
              <a:spLocks/>
            </p:cNvSpPr>
            <p:nvPr/>
          </p:nvSpPr>
          <p:spPr bwMode="auto">
            <a:xfrm>
              <a:off x="2766" y="1285"/>
              <a:ext cx="572" cy="497"/>
            </a:xfrm>
            <a:custGeom>
              <a:avLst/>
              <a:gdLst/>
              <a:ahLst/>
              <a:cxnLst>
                <a:cxn ang="0">
                  <a:pos x="0" y="534"/>
                </a:cxn>
                <a:cxn ang="0">
                  <a:pos x="138" y="390"/>
                </a:cxn>
                <a:cxn ang="0">
                  <a:pos x="180" y="222"/>
                </a:cxn>
                <a:cxn ang="0">
                  <a:pos x="336" y="0"/>
                </a:cxn>
                <a:cxn ang="0">
                  <a:pos x="630" y="12"/>
                </a:cxn>
                <a:cxn ang="0">
                  <a:pos x="690" y="228"/>
                </a:cxn>
                <a:cxn ang="0">
                  <a:pos x="738" y="432"/>
                </a:cxn>
                <a:cxn ang="0">
                  <a:pos x="636" y="642"/>
                </a:cxn>
              </a:cxnLst>
              <a:rect l="0" t="0" r="r" b="b"/>
              <a:pathLst>
                <a:path w="738" h="642">
                  <a:moveTo>
                    <a:pt x="0" y="534"/>
                  </a:moveTo>
                  <a:lnTo>
                    <a:pt x="138" y="390"/>
                  </a:lnTo>
                  <a:lnTo>
                    <a:pt x="180" y="222"/>
                  </a:lnTo>
                  <a:lnTo>
                    <a:pt x="336" y="0"/>
                  </a:lnTo>
                  <a:lnTo>
                    <a:pt x="630" y="12"/>
                  </a:lnTo>
                  <a:lnTo>
                    <a:pt x="690" y="228"/>
                  </a:lnTo>
                  <a:lnTo>
                    <a:pt x="738" y="432"/>
                  </a:lnTo>
                  <a:lnTo>
                    <a:pt x="636" y="642"/>
                  </a:lnTo>
                </a:path>
              </a:pathLst>
            </a:custGeom>
            <a:grpFill/>
            <a:ln w="3810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graphicFrame>
        <p:nvGraphicFramePr>
          <p:cNvPr id="10" name="Group 406"/>
          <p:cNvGraphicFramePr>
            <a:graphicFrameLocks noGrp="1"/>
          </p:cNvGraphicFramePr>
          <p:nvPr/>
        </p:nvGraphicFramePr>
        <p:xfrm>
          <a:off x="539750" y="4357688"/>
          <a:ext cx="8027988" cy="1439976"/>
        </p:xfrm>
        <a:graphic>
          <a:graphicData uri="http://schemas.openxmlformats.org/drawingml/2006/table">
            <a:tbl>
              <a:tblPr/>
              <a:tblGrid>
                <a:gridCol w="2678113"/>
                <a:gridCol w="2674937"/>
                <a:gridCol w="2674938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0000"/>
                        <a:buFont typeface="Arial Unicode MS" pitchFamily="34" charset="-128"/>
                        <a:buNone/>
                        <a:tabLst/>
                      </a:pPr>
                      <a:endParaRPr kumimoji="1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0000"/>
                        <a:buFont typeface="Arial Unicode MS" pitchFamily="34" charset="-128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Spatial partitioning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0000"/>
                        <a:buFont typeface="Arial Unicode MS" pitchFamily="34" charset="-128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ID-based partitioning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0000"/>
                        <a:buFont typeface="Arial Unicode MS" pitchFamily="34" charset="-128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Update-aware distribution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0000"/>
                        <a:buFont typeface="Arial Unicode MS" pitchFamily="34" charset="-128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B63D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</a:t>
                      </a: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0000"/>
                        <a:buFont typeface="Arial Unicode MS" pitchFamily="34" charset="-128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–</a:t>
                      </a: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0000"/>
                        <a:buFont typeface="Arial Unicode MS" pitchFamily="34" charset="-128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Coordinate-based queries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0000"/>
                        <a:buFont typeface="Arial Unicode MS" pitchFamily="34" charset="-128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B63D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</a:t>
                      </a: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0000"/>
                        <a:buFont typeface="Arial Unicode MS" pitchFamily="34" charset="-128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–</a:t>
                      </a: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0000"/>
                        <a:buFont typeface="Arial Unicode MS" pitchFamily="34" charset="-128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Trajectory-based queries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0000"/>
                        <a:buFont typeface="Arial Unicode MS" pitchFamily="34" charset="-128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?</a:t>
                      </a: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0000"/>
                        <a:buFont typeface="Arial Unicode MS" pitchFamily="34" charset="-128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B63D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</a:t>
                      </a: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oup 205"/>
          <p:cNvGrpSpPr>
            <a:grpSpLocks noChangeAspect="1"/>
          </p:cNvGrpSpPr>
          <p:nvPr/>
        </p:nvGrpSpPr>
        <p:grpSpPr bwMode="auto">
          <a:xfrm>
            <a:off x="6072198" y="3357562"/>
            <a:ext cx="1800000" cy="1028023"/>
            <a:chOff x="1973" y="1434"/>
            <a:chExt cx="1406" cy="803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2" name="Rectangle 194"/>
            <p:cNvSpPr>
              <a:spLocks noChangeArrowheads="1"/>
            </p:cNvSpPr>
            <p:nvPr/>
          </p:nvSpPr>
          <p:spPr bwMode="auto">
            <a:xfrm>
              <a:off x="1973" y="1434"/>
              <a:ext cx="1406" cy="803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95"/>
            <p:cNvSpPr>
              <a:spLocks/>
            </p:cNvSpPr>
            <p:nvPr/>
          </p:nvSpPr>
          <p:spPr bwMode="auto">
            <a:xfrm>
              <a:off x="2246" y="1535"/>
              <a:ext cx="1065" cy="637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237" y="113"/>
                </a:cxn>
                <a:cxn ang="0">
                  <a:pos x="55" y="226"/>
                </a:cxn>
                <a:cxn ang="0">
                  <a:pos x="0" y="481"/>
                </a:cxn>
                <a:cxn ang="0">
                  <a:pos x="6" y="685"/>
                </a:cxn>
                <a:cxn ang="0">
                  <a:pos x="168" y="823"/>
                </a:cxn>
                <a:cxn ang="0">
                  <a:pos x="373" y="816"/>
                </a:cxn>
                <a:cxn ang="0">
                  <a:pos x="690" y="748"/>
                </a:cxn>
                <a:cxn ang="0">
                  <a:pos x="990" y="715"/>
                </a:cxn>
                <a:cxn ang="0">
                  <a:pos x="1224" y="649"/>
                </a:cxn>
                <a:cxn ang="0">
                  <a:pos x="1374" y="445"/>
                </a:cxn>
              </a:cxnLst>
              <a:rect l="0" t="0" r="r" b="b"/>
              <a:pathLst>
                <a:path w="1374" h="823">
                  <a:moveTo>
                    <a:pt x="169" y="0"/>
                  </a:moveTo>
                  <a:lnTo>
                    <a:pt x="237" y="113"/>
                  </a:lnTo>
                  <a:lnTo>
                    <a:pt x="55" y="226"/>
                  </a:lnTo>
                  <a:lnTo>
                    <a:pt x="0" y="481"/>
                  </a:lnTo>
                  <a:lnTo>
                    <a:pt x="6" y="685"/>
                  </a:lnTo>
                  <a:lnTo>
                    <a:pt x="168" y="823"/>
                  </a:lnTo>
                  <a:lnTo>
                    <a:pt x="373" y="816"/>
                  </a:lnTo>
                  <a:lnTo>
                    <a:pt x="690" y="748"/>
                  </a:lnTo>
                  <a:lnTo>
                    <a:pt x="990" y="715"/>
                  </a:lnTo>
                  <a:lnTo>
                    <a:pt x="1224" y="649"/>
                  </a:lnTo>
                  <a:lnTo>
                    <a:pt x="1374" y="445"/>
                  </a:lnTo>
                </a:path>
              </a:pathLst>
            </a:custGeom>
            <a:grpFill/>
            <a:ln w="3810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Text Box 196"/>
            <p:cNvSpPr txBox="1">
              <a:spLocks noChangeArrowheads="1"/>
            </p:cNvSpPr>
            <p:nvPr/>
          </p:nvSpPr>
          <p:spPr bwMode="auto">
            <a:xfrm>
              <a:off x="2153" y="1454"/>
              <a:ext cx="167" cy="216"/>
            </a:xfrm>
            <a:prstGeom prst="rect">
              <a:avLst/>
            </a:prstGeom>
            <a:grp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dirty="0"/>
                <a:t>o</a:t>
              </a:r>
              <a:r>
                <a:rPr lang="en-US" baseline="-25000" dirty="0"/>
                <a:t>1</a:t>
              </a:r>
            </a:p>
          </p:txBody>
        </p:sp>
      </p:grpSp>
      <p:grpSp>
        <p:nvGrpSpPr>
          <p:cNvPr id="4" name="Group 217"/>
          <p:cNvGrpSpPr>
            <a:grpSpLocks noChangeAspect="1"/>
          </p:cNvGrpSpPr>
          <p:nvPr/>
        </p:nvGrpSpPr>
        <p:grpSpPr bwMode="auto">
          <a:xfrm>
            <a:off x="4572000" y="3214686"/>
            <a:ext cx="900000" cy="1022206"/>
            <a:chOff x="4649" y="1434"/>
            <a:chExt cx="707" cy="803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6" name="Rectangle 208"/>
            <p:cNvSpPr>
              <a:spLocks noChangeArrowheads="1"/>
            </p:cNvSpPr>
            <p:nvPr/>
          </p:nvSpPr>
          <p:spPr bwMode="auto">
            <a:xfrm>
              <a:off x="4653" y="1434"/>
              <a:ext cx="703" cy="803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9"/>
            <p:cNvSpPr>
              <a:spLocks/>
            </p:cNvSpPr>
            <p:nvPr/>
          </p:nvSpPr>
          <p:spPr bwMode="auto">
            <a:xfrm>
              <a:off x="4649" y="1879"/>
              <a:ext cx="639" cy="251"/>
            </a:xfrm>
            <a:custGeom>
              <a:avLst/>
              <a:gdLst/>
              <a:ahLst/>
              <a:cxnLst>
                <a:cxn ang="0">
                  <a:pos x="0" y="251"/>
                </a:cxn>
                <a:cxn ang="0">
                  <a:pos x="109" y="235"/>
                </a:cxn>
                <a:cxn ang="0">
                  <a:pos x="341" y="209"/>
                </a:cxn>
                <a:cxn ang="0">
                  <a:pos x="523" y="158"/>
                </a:cxn>
                <a:cxn ang="0">
                  <a:pos x="639" y="0"/>
                </a:cxn>
              </a:cxnLst>
              <a:rect l="0" t="0" r="r" b="b"/>
              <a:pathLst>
                <a:path w="639" h="251">
                  <a:moveTo>
                    <a:pt x="0" y="251"/>
                  </a:moveTo>
                  <a:lnTo>
                    <a:pt x="109" y="235"/>
                  </a:lnTo>
                  <a:lnTo>
                    <a:pt x="341" y="209"/>
                  </a:lnTo>
                  <a:lnTo>
                    <a:pt x="523" y="158"/>
                  </a:lnTo>
                  <a:lnTo>
                    <a:pt x="639" y="0"/>
                  </a:lnTo>
                </a:path>
              </a:pathLst>
            </a:custGeom>
            <a:grp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2"/>
            <p:cNvSpPr>
              <a:spLocks/>
            </p:cNvSpPr>
            <p:nvPr/>
          </p:nvSpPr>
          <p:spPr bwMode="auto">
            <a:xfrm>
              <a:off x="4656" y="1512"/>
              <a:ext cx="432" cy="497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120" y="0"/>
                </a:cxn>
                <a:cxn ang="0">
                  <a:pos x="348" y="9"/>
                </a:cxn>
                <a:cxn ang="0">
                  <a:pos x="395" y="177"/>
                </a:cxn>
                <a:cxn ang="0">
                  <a:pos x="432" y="334"/>
                </a:cxn>
                <a:cxn ang="0">
                  <a:pos x="353" y="497"/>
                </a:cxn>
              </a:cxnLst>
              <a:rect l="0" t="0" r="r" b="b"/>
              <a:pathLst>
                <a:path w="432" h="497">
                  <a:moveTo>
                    <a:pt x="0" y="172"/>
                  </a:moveTo>
                  <a:lnTo>
                    <a:pt x="120" y="0"/>
                  </a:lnTo>
                  <a:lnTo>
                    <a:pt x="348" y="9"/>
                  </a:lnTo>
                  <a:lnTo>
                    <a:pt x="395" y="177"/>
                  </a:lnTo>
                  <a:lnTo>
                    <a:pt x="432" y="334"/>
                  </a:lnTo>
                  <a:lnTo>
                    <a:pt x="353" y="497"/>
                  </a:lnTo>
                </a:path>
              </a:pathLst>
            </a:custGeom>
            <a:grp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" name="Group 189"/>
          <p:cNvGrpSpPr>
            <a:grpSpLocks noChangeAspect="1"/>
          </p:cNvGrpSpPr>
          <p:nvPr/>
        </p:nvGrpSpPr>
        <p:grpSpPr bwMode="auto">
          <a:xfrm>
            <a:off x="857224" y="3214686"/>
            <a:ext cx="1800000" cy="1028022"/>
            <a:chOff x="612" y="881"/>
            <a:chExt cx="1406" cy="803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4" name="Rectangle 158"/>
            <p:cNvSpPr>
              <a:spLocks noChangeArrowheads="1"/>
            </p:cNvSpPr>
            <p:nvPr/>
          </p:nvSpPr>
          <p:spPr bwMode="auto">
            <a:xfrm>
              <a:off x="612" y="881"/>
              <a:ext cx="1406" cy="803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159"/>
            <p:cNvSpPr>
              <a:spLocks/>
            </p:cNvSpPr>
            <p:nvPr/>
          </p:nvSpPr>
          <p:spPr bwMode="auto">
            <a:xfrm>
              <a:off x="885" y="982"/>
              <a:ext cx="1065" cy="637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237" y="113"/>
                </a:cxn>
                <a:cxn ang="0">
                  <a:pos x="55" y="226"/>
                </a:cxn>
                <a:cxn ang="0">
                  <a:pos x="0" y="481"/>
                </a:cxn>
                <a:cxn ang="0">
                  <a:pos x="6" y="685"/>
                </a:cxn>
                <a:cxn ang="0">
                  <a:pos x="168" y="823"/>
                </a:cxn>
                <a:cxn ang="0">
                  <a:pos x="373" y="816"/>
                </a:cxn>
                <a:cxn ang="0">
                  <a:pos x="690" y="748"/>
                </a:cxn>
                <a:cxn ang="0">
                  <a:pos x="990" y="715"/>
                </a:cxn>
                <a:cxn ang="0">
                  <a:pos x="1224" y="649"/>
                </a:cxn>
                <a:cxn ang="0">
                  <a:pos x="1374" y="445"/>
                </a:cxn>
              </a:cxnLst>
              <a:rect l="0" t="0" r="r" b="b"/>
              <a:pathLst>
                <a:path w="1374" h="823">
                  <a:moveTo>
                    <a:pt x="169" y="0"/>
                  </a:moveTo>
                  <a:lnTo>
                    <a:pt x="237" y="113"/>
                  </a:lnTo>
                  <a:lnTo>
                    <a:pt x="55" y="226"/>
                  </a:lnTo>
                  <a:lnTo>
                    <a:pt x="0" y="481"/>
                  </a:lnTo>
                  <a:lnTo>
                    <a:pt x="6" y="685"/>
                  </a:lnTo>
                  <a:lnTo>
                    <a:pt x="168" y="823"/>
                  </a:lnTo>
                  <a:lnTo>
                    <a:pt x="373" y="816"/>
                  </a:lnTo>
                  <a:lnTo>
                    <a:pt x="690" y="748"/>
                  </a:lnTo>
                  <a:lnTo>
                    <a:pt x="990" y="715"/>
                  </a:lnTo>
                  <a:lnTo>
                    <a:pt x="1224" y="649"/>
                  </a:lnTo>
                  <a:lnTo>
                    <a:pt x="1374" y="445"/>
                  </a:lnTo>
                </a:path>
              </a:pathLst>
            </a:custGeom>
            <a:grpFill/>
            <a:ln w="3810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Text Box 160"/>
            <p:cNvSpPr txBox="1">
              <a:spLocks noChangeArrowheads="1"/>
            </p:cNvSpPr>
            <p:nvPr/>
          </p:nvSpPr>
          <p:spPr bwMode="auto">
            <a:xfrm>
              <a:off x="780" y="904"/>
              <a:ext cx="167" cy="216"/>
            </a:xfrm>
            <a:prstGeom prst="rect">
              <a:avLst/>
            </a:prstGeom>
            <a:grp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dirty="0"/>
                <a:t>o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27" name="Text Box 161"/>
            <p:cNvSpPr txBox="1">
              <a:spLocks noChangeArrowheads="1"/>
            </p:cNvSpPr>
            <p:nvPr/>
          </p:nvSpPr>
          <p:spPr bwMode="auto">
            <a:xfrm>
              <a:off x="947" y="1272"/>
              <a:ext cx="167" cy="216"/>
            </a:xfrm>
            <a:prstGeom prst="rect">
              <a:avLst/>
            </a:prstGeom>
            <a:grp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dirty="0"/>
                <a:t>o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28" name="Freeform 162"/>
            <p:cNvSpPr>
              <a:spLocks/>
            </p:cNvSpPr>
            <p:nvPr/>
          </p:nvSpPr>
          <p:spPr bwMode="auto">
            <a:xfrm>
              <a:off x="1178" y="959"/>
              <a:ext cx="572" cy="497"/>
            </a:xfrm>
            <a:custGeom>
              <a:avLst/>
              <a:gdLst/>
              <a:ahLst/>
              <a:cxnLst>
                <a:cxn ang="0">
                  <a:pos x="0" y="534"/>
                </a:cxn>
                <a:cxn ang="0">
                  <a:pos x="138" y="390"/>
                </a:cxn>
                <a:cxn ang="0">
                  <a:pos x="180" y="222"/>
                </a:cxn>
                <a:cxn ang="0">
                  <a:pos x="336" y="0"/>
                </a:cxn>
                <a:cxn ang="0">
                  <a:pos x="630" y="12"/>
                </a:cxn>
                <a:cxn ang="0">
                  <a:pos x="690" y="228"/>
                </a:cxn>
                <a:cxn ang="0">
                  <a:pos x="738" y="432"/>
                </a:cxn>
                <a:cxn ang="0">
                  <a:pos x="636" y="642"/>
                </a:cxn>
              </a:cxnLst>
              <a:rect l="0" t="0" r="r" b="b"/>
              <a:pathLst>
                <a:path w="738" h="642">
                  <a:moveTo>
                    <a:pt x="0" y="534"/>
                  </a:moveTo>
                  <a:lnTo>
                    <a:pt x="138" y="390"/>
                  </a:lnTo>
                  <a:lnTo>
                    <a:pt x="180" y="222"/>
                  </a:lnTo>
                  <a:lnTo>
                    <a:pt x="336" y="0"/>
                  </a:lnTo>
                  <a:lnTo>
                    <a:pt x="630" y="12"/>
                  </a:lnTo>
                  <a:lnTo>
                    <a:pt x="690" y="228"/>
                  </a:lnTo>
                  <a:lnTo>
                    <a:pt x="738" y="432"/>
                  </a:lnTo>
                  <a:lnTo>
                    <a:pt x="636" y="642"/>
                  </a:lnTo>
                </a:path>
              </a:pathLst>
            </a:custGeom>
            <a:grpFill/>
            <a:ln w="3810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9" name="Rectangle 416"/>
          <p:cNvSpPr>
            <a:spLocks noChangeArrowheads="1"/>
          </p:cNvSpPr>
          <p:nvPr/>
        </p:nvSpPr>
        <p:spPr bwMode="auto">
          <a:xfrm>
            <a:off x="428625" y="4664075"/>
            <a:ext cx="8215313" cy="1187450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" name="Gruppieren 37"/>
          <p:cNvGrpSpPr>
            <a:grpSpLocks noChangeAspect="1"/>
          </p:cNvGrpSpPr>
          <p:nvPr/>
        </p:nvGrpSpPr>
        <p:grpSpPr bwMode="auto">
          <a:xfrm>
            <a:off x="3529013" y="3214688"/>
            <a:ext cx="900112" cy="1028700"/>
            <a:chOff x="3384550" y="2154238"/>
            <a:chExt cx="1116013" cy="1274762"/>
          </a:xfrm>
        </p:grpSpPr>
        <p:sp>
          <p:nvSpPr>
            <p:cNvPr id="31" name="Rectangle 213"/>
            <p:cNvSpPr>
              <a:spLocks noChangeArrowheads="1"/>
            </p:cNvSpPr>
            <p:nvPr/>
          </p:nvSpPr>
          <p:spPr bwMode="auto">
            <a:xfrm>
              <a:off x="3384550" y="2154238"/>
              <a:ext cx="1116013" cy="12747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210"/>
            <p:cNvSpPr txBox="1">
              <a:spLocks noChangeArrowheads="1"/>
            </p:cNvSpPr>
            <p:nvPr/>
          </p:nvSpPr>
          <p:spPr bwMode="auto">
            <a:xfrm>
              <a:off x="3610901" y="2173910"/>
              <a:ext cx="265718" cy="3442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dirty="0"/>
                <a:t>o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33" name="Freeform 214"/>
            <p:cNvSpPr>
              <a:spLocks/>
            </p:cNvSpPr>
            <p:nvPr/>
          </p:nvSpPr>
          <p:spPr bwMode="auto">
            <a:xfrm>
              <a:off x="3815602" y="2295878"/>
              <a:ext cx="679057" cy="1011154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84" y="87"/>
                </a:cxn>
                <a:cxn ang="0">
                  <a:pos x="43" y="175"/>
                </a:cxn>
                <a:cxn ang="0">
                  <a:pos x="0" y="372"/>
                </a:cxn>
                <a:cxn ang="0">
                  <a:pos x="5" y="530"/>
                </a:cxn>
                <a:cxn ang="0">
                  <a:pos x="130" y="637"/>
                </a:cxn>
                <a:cxn ang="0">
                  <a:pos x="286" y="636"/>
                </a:cxn>
                <a:cxn ang="0">
                  <a:pos x="427" y="601"/>
                </a:cxn>
              </a:cxnLst>
              <a:rect l="0" t="0" r="r" b="b"/>
              <a:pathLst>
                <a:path w="427" h="637">
                  <a:moveTo>
                    <a:pt x="131" y="0"/>
                  </a:moveTo>
                  <a:lnTo>
                    <a:pt x="184" y="87"/>
                  </a:lnTo>
                  <a:lnTo>
                    <a:pt x="43" y="175"/>
                  </a:lnTo>
                  <a:lnTo>
                    <a:pt x="0" y="372"/>
                  </a:lnTo>
                  <a:lnTo>
                    <a:pt x="5" y="530"/>
                  </a:lnTo>
                  <a:lnTo>
                    <a:pt x="130" y="637"/>
                  </a:lnTo>
                  <a:lnTo>
                    <a:pt x="286" y="636"/>
                  </a:lnTo>
                  <a:lnTo>
                    <a:pt x="427" y="601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38100" cap="flat" cmpd="sng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215"/>
            <p:cNvSpPr>
              <a:spLocks/>
            </p:cNvSpPr>
            <p:nvPr/>
          </p:nvSpPr>
          <p:spPr bwMode="auto">
            <a:xfrm>
              <a:off x="4282085" y="2583093"/>
              <a:ext cx="200764" cy="332460"/>
            </a:xfrm>
            <a:custGeom>
              <a:avLst/>
              <a:gdLst/>
              <a:ahLst/>
              <a:cxnLst>
                <a:cxn ang="0">
                  <a:pos x="0" y="209"/>
                </a:cxn>
                <a:cxn ang="0">
                  <a:pos x="107" y="98"/>
                </a:cxn>
                <a:cxn ang="0">
                  <a:pos x="127" y="0"/>
                </a:cxn>
              </a:cxnLst>
              <a:rect l="0" t="0" r="r" b="b"/>
              <a:pathLst>
                <a:path w="127" h="209">
                  <a:moveTo>
                    <a:pt x="0" y="209"/>
                  </a:moveTo>
                  <a:lnTo>
                    <a:pt x="107" y="98"/>
                  </a:lnTo>
                  <a:lnTo>
                    <a:pt x="127" y="0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38100" cap="flat" cmpd="sng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Text Box 211"/>
            <p:cNvSpPr txBox="1">
              <a:spLocks noChangeArrowheads="1"/>
            </p:cNvSpPr>
            <p:nvPr/>
          </p:nvSpPr>
          <p:spPr bwMode="auto">
            <a:xfrm>
              <a:off x="3951414" y="2811291"/>
              <a:ext cx="263749" cy="3442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dirty="0"/>
                <a:t>o</a:t>
              </a:r>
              <a:r>
                <a:rPr lang="en-US" baseline="-25000" dirty="0"/>
                <a:t>2</a:t>
              </a:r>
            </a:p>
          </p:txBody>
        </p:sp>
      </p:grpSp>
      <p:sp>
        <p:nvSpPr>
          <p:cNvPr id="36" name="AutoShape 410"/>
          <p:cNvSpPr>
            <a:spLocks noChangeArrowheads="1"/>
          </p:cNvSpPr>
          <p:nvPr/>
        </p:nvSpPr>
        <p:spPr bwMode="auto">
          <a:xfrm>
            <a:off x="4500563" y="3929063"/>
            <a:ext cx="469900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37" name="AutoShape 411"/>
          <p:cNvSpPr>
            <a:spLocks noChangeArrowheads="1"/>
          </p:cNvSpPr>
          <p:nvPr/>
        </p:nvSpPr>
        <p:spPr bwMode="auto">
          <a:xfrm>
            <a:off x="3429000" y="3929063"/>
            <a:ext cx="469900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1</a:t>
            </a:r>
          </a:p>
        </p:txBody>
      </p:sp>
      <p:sp>
        <p:nvSpPr>
          <p:cNvPr id="38" name="AutoShape 411"/>
          <p:cNvSpPr>
            <a:spLocks noChangeArrowheads="1"/>
          </p:cNvSpPr>
          <p:nvPr/>
        </p:nvSpPr>
        <p:spPr bwMode="auto">
          <a:xfrm>
            <a:off x="7572375" y="4000500"/>
            <a:ext cx="469900" cy="442913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1</a:t>
            </a:r>
          </a:p>
        </p:txBody>
      </p:sp>
      <p:sp>
        <p:nvSpPr>
          <p:cNvPr id="39" name="AutoShape 410"/>
          <p:cNvSpPr>
            <a:spLocks noChangeArrowheads="1"/>
          </p:cNvSpPr>
          <p:nvPr/>
        </p:nvSpPr>
        <p:spPr bwMode="auto">
          <a:xfrm>
            <a:off x="8143875" y="3843338"/>
            <a:ext cx="469900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40" name="AutoShape 54"/>
          <p:cNvSpPr>
            <a:spLocks noChangeArrowheads="1"/>
          </p:cNvSpPr>
          <p:nvPr/>
        </p:nvSpPr>
        <p:spPr bwMode="auto">
          <a:xfrm>
            <a:off x="5072063" y="4786313"/>
            <a:ext cx="2235200" cy="919162"/>
          </a:xfrm>
          <a:prstGeom prst="wedgeRoundRectCallout">
            <a:avLst>
              <a:gd name="adj1" fmla="val -69657"/>
              <a:gd name="adj2" fmla="val 43046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tIns="0" rIns="18000" bIns="0" anchor="ctr">
            <a:spAutoFit/>
          </a:bodyPr>
          <a:lstStyle/>
          <a:p>
            <a:r>
              <a:rPr lang="en-US"/>
              <a:t>How to determine</a:t>
            </a:r>
            <a:br>
              <a:rPr lang="en-US"/>
            </a:br>
            <a:r>
              <a:rPr lang="en-US"/>
              <a:t>and route to relevant</a:t>
            </a:r>
            <a:br>
              <a:rPr lang="en-US"/>
            </a:br>
            <a:r>
              <a:rPr lang="en-US"/>
              <a:t>servers efficiently?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212 0.00023 L 0 3.33333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962 -0.02268 L 0 -3.33333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219 -0.00185 L 5.55556E-7 0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25 -0.00139 L -1.94444E-6 2.96296E-6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Z:\Work\Vortraege\2008-11-07_Trajectory-based_Queries_in_SP-MODs\plots\Scenario_1\data_aTims_against_tempRoutingDi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938" y="974725"/>
            <a:ext cx="8521700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Routing Time against Routing Distance</a:t>
            </a:r>
          </a:p>
        </p:txBody>
      </p:sp>
      <p:sp>
        <p:nvSpPr>
          <p:cNvPr id="20484" name="Inhaltsplatzhalter 6"/>
          <p:cNvSpPr>
            <a:spLocks noGrp="1"/>
          </p:cNvSpPr>
          <p:nvPr>
            <p:ph idx="1"/>
          </p:nvPr>
        </p:nvSpPr>
        <p:spPr>
          <a:xfrm>
            <a:off x="0" y="5000625"/>
            <a:ext cx="8567738" cy="841375"/>
          </a:xfrm>
        </p:spPr>
        <p:txBody>
          <a:bodyPr/>
          <a:lstStyle/>
          <a:p>
            <a:pPr lvl="1"/>
            <a:r>
              <a:rPr lang="en-US" smtClean="0"/>
              <a:t>Small routing times even if respective segment is partitioned to 700 servers</a:t>
            </a:r>
          </a:p>
          <a:p>
            <a:pPr lvl="1"/>
            <a:r>
              <a:rPr lang="en-US" smtClean="0"/>
              <a:t>Trajectory-based routing also uses </a:t>
            </a:r>
            <a:r>
              <a:rPr lang="en-US" smtClean="0">
                <a:solidFill>
                  <a:schemeClr val="tx2"/>
                </a:solidFill>
              </a:rPr>
              <a:t>implicit shortcuts</a:t>
            </a:r>
          </a:p>
        </p:txBody>
      </p:sp>
      <p:sp>
        <p:nvSpPr>
          <p:cNvPr id="20485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6441AAC-5772-4AC7-9686-2618EA8E07A8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84225"/>
            <a:fld id="{D71161FB-6852-45E9-8273-59A3A34E6CEE}" type="slidenum">
              <a:rPr lang="en-US" smtClean="0"/>
              <a:pPr defTabSz="784225"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/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Motivation and problem</a:t>
            </a:r>
          </a:p>
          <a:p>
            <a:r>
              <a:rPr lang="en-US" smtClean="0">
                <a:latin typeface="Arial" charset="0"/>
              </a:rPr>
              <a:t>System model</a:t>
            </a:r>
          </a:p>
          <a:p>
            <a:pPr lvl="3"/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Basic processing scheme</a:t>
            </a:r>
          </a:p>
          <a:p>
            <a:r>
              <a:rPr lang="en-US" smtClean="0">
                <a:latin typeface="Arial" charset="0"/>
              </a:rPr>
              <a:t>Distributed Trajectory Index (DTI)</a:t>
            </a:r>
          </a:p>
          <a:p>
            <a:r>
              <a:rPr lang="en-US" smtClean="0">
                <a:latin typeface="Arial" charset="0"/>
              </a:rPr>
              <a:t>Enhanced DTI using summaries (DTI+S)</a:t>
            </a:r>
          </a:p>
          <a:p>
            <a:pPr lvl="3"/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Evaluation</a:t>
            </a:r>
          </a:p>
          <a:p>
            <a:pPr lvl="3"/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Related work</a:t>
            </a:r>
          </a:p>
          <a:p>
            <a:r>
              <a:rPr lang="en-US" smtClean="0">
                <a:latin typeface="Arial" charset="0"/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eck 41"/>
          <p:cNvSpPr>
            <a:spLocks noChangeArrowheads="1"/>
          </p:cNvSpPr>
          <p:nvPr/>
        </p:nvSpPr>
        <p:spPr bwMode="auto">
          <a:xfrm>
            <a:off x="1000125" y="5357813"/>
            <a:ext cx="6429375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2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 and Problem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 Unicode MS" pitchFamily="34" charset="-128"/>
              <a:buNone/>
            </a:pPr>
            <a:r>
              <a:rPr lang="en-US" smtClean="0"/>
              <a:t>	Space-partitioned moving objects databases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Enable scalable management of a large numbers of trajectories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Update-aware</a:t>
            </a:r>
            <a:r>
              <a:rPr lang="en-US" smtClean="0"/>
              <a:t> distribution of database servers</a:t>
            </a:r>
          </a:p>
          <a:p>
            <a:pPr lvl="3"/>
            <a:endParaRPr lang="en-US" smtClean="0"/>
          </a:p>
          <a:p>
            <a:pPr>
              <a:buFont typeface="Arial Unicode MS" pitchFamily="34" charset="-128"/>
              <a:buNone/>
            </a:pPr>
            <a:r>
              <a:rPr lang="en-US" smtClean="0"/>
              <a:t>	Query processing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Coordinate-based</a:t>
            </a:r>
            <a:r>
              <a:rPr lang="en-US" smtClean="0"/>
              <a:t> queries: “Which objects were located in </a:t>
            </a:r>
            <a:r>
              <a:rPr lang="en-US" i="1" smtClean="0"/>
              <a:t>R</a:t>
            </a:r>
            <a:r>
              <a:rPr lang="en-US" smtClean="0"/>
              <a:t> during [</a:t>
            </a:r>
            <a:r>
              <a:rPr lang="en-US" i="1" smtClean="0"/>
              <a:t>t</a:t>
            </a:r>
            <a:r>
              <a:rPr lang="en-US" baseline="-25000" smtClean="0"/>
              <a:t>1</a:t>
            </a:r>
            <a:r>
              <a:rPr lang="en-US" smtClean="0"/>
              <a:t>,</a:t>
            </a:r>
            <a:r>
              <a:rPr lang="en-US" i="1" smtClean="0"/>
              <a:t>t</a:t>
            </a:r>
            <a:r>
              <a:rPr lang="en-US" baseline="-25000" smtClean="0"/>
              <a:t>2</a:t>
            </a:r>
            <a:r>
              <a:rPr lang="en-US" smtClean="0"/>
              <a:t>]?”</a:t>
            </a:r>
          </a:p>
          <a:p>
            <a:pPr lvl="2">
              <a:buFont typeface="Tahoma" pitchFamily="34" charset="0"/>
              <a:buNone/>
            </a:pPr>
            <a:r>
              <a:rPr lang="en-US" smtClean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smtClean="0">
                <a:sym typeface="Wingdings" pitchFamily="2" charset="2"/>
              </a:rPr>
              <a:t> Spatial p</a:t>
            </a:r>
            <a:r>
              <a:rPr lang="en-US" smtClean="0"/>
              <a:t>artitioning inherently enables efficient processing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Trajectory-based</a:t>
            </a:r>
            <a:r>
              <a:rPr lang="en-US" smtClean="0"/>
              <a:t> queries: “What distance covered object </a:t>
            </a:r>
            <a:r>
              <a:rPr lang="en-US" i="1" smtClean="0"/>
              <a:t>o</a:t>
            </a:r>
            <a:r>
              <a:rPr lang="en-US" baseline="-25000" smtClean="0"/>
              <a:t>2</a:t>
            </a:r>
            <a:r>
              <a:rPr lang="en-US" smtClean="0"/>
              <a:t> during [</a:t>
            </a:r>
            <a:r>
              <a:rPr lang="en-US" i="1" smtClean="0"/>
              <a:t>t</a:t>
            </a:r>
            <a:r>
              <a:rPr lang="en-US" baseline="-25000" smtClean="0"/>
              <a:t>3</a:t>
            </a:r>
            <a:r>
              <a:rPr lang="en-US" smtClean="0"/>
              <a:t>,</a:t>
            </a:r>
            <a:r>
              <a:rPr lang="en-US" i="1" smtClean="0"/>
              <a:t>t</a:t>
            </a:r>
            <a:r>
              <a:rPr lang="en-US" baseline="-25000" smtClean="0"/>
              <a:t>4</a:t>
            </a:r>
            <a:r>
              <a:rPr lang="en-US" smtClean="0"/>
              <a:t>]?”</a:t>
            </a:r>
          </a:p>
          <a:p>
            <a:pPr lvl="2">
              <a:buFont typeface="Tahoma" pitchFamily="34" charset="0"/>
              <a:buNone/>
            </a:pPr>
            <a:r>
              <a:rPr lang="en-US" smtClean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smtClean="0">
                <a:sym typeface="Wingdings" pitchFamily="2" charset="2"/>
              </a:rPr>
              <a:t> </a:t>
            </a:r>
            <a:r>
              <a:rPr lang="en-US" smtClean="0"/>
              <a:t>How to determine and route to relevant servers efficiently?</a:t>
            </a:r>
          </a:p>
        </p:txBody>
      </p:sp>
      <p:sp>
        <p:nvSpPr>
          <p:cNvPr id="5125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84225"/>
            <a:fld id="{A7E29ECB-6FA6-4677-94B9-B517677FBD31}" type="slidenum">
              <a:rPr lang="en-US" smtClean="0"/>
              <a:pPr defTabSz="784225"/>
              <a:t>3</a:t>
            </a:fld>
            <a:endParaRPr lang="en-US" smtClean="0"/>
          </a:p>
        </p:txBody>
      </p:sp>
      <p:grpSp>
        <p:nvGrpSpPr>
          <p:cNvPr id="2" name="Group 217"/>
          <p:cNvGrpSpPr>
            <a:grpSpLocks noChangeAspect="1"/>
          </p:cNvGrpSpPr>
          <p:nvPr/>
        </p:nvGrpSpPr>
        <p:grpSpPr bwMode="auto">
          <a:xfrm>
            <a:off x="5958016" y="1557320"/>
            <a:ext cx="900000" cy="1022206"/>
            <a:chOff x="4649" y="1434"/>
            <a:chExt cx="707" cy="803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6" name="Rectangle 208"/>
            <p:cNvSpPr>
              <a:spLocks noChangeArrowheads="1"/>
            </p:cNvSpPr>
            <p:nvPr/>
          </p:nvSpPr>
          <p:spPr bwMode="auto">
            <a:xfrm>
              <a:off x="4653" y="1434"/>
              <a:ext cx="703" cy="803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9"/>
            <p:cNvSpPr>
              <a:spLocks/>
            </p:cNvSpPr>
            <p:nvPr/>
          </p:nvSpPr>
          <p:spPr bwMode="auto">
            <a:xfrm>
              <a:off x="4649" y="1879"/>
              <a:ext cx="639" cy="251"/>
            </a:xfrm>
            <a:custGeom>
              <a:avLst/>
              <a:gdLst/>
              <a:ahLst/>
              <a:cxnLst>
                <a:cxn ang="0">
                  <a:pos x="0" y="251"/>
                </a:cxn>
                <a:cxn ang="0">
                  <a:pos x="109" y="235"/>
                </a:cxn>
                <a:cxn ang="0">
                  <a:pos x="341" y="209"/>
                </a:cxn>
                <a:cxn ang="0">
                  <a:pos x="523" y="158"/>
                </a:cxn>
                <a:cxn ang="0">
                  <a:pos x="639" y="0"/>
                </a:cxn>
              </a:cxnLst>
              <a:rect l="0" t="0" r="r" b="b"/>
              <a:pathLst>
                <a:path w="639" h="251">
                  <a:moveTo>
                    <a:pt x="0" y="251"/>
                  </a:moveTo>
                  <a:lnTo>
                    <a:pt x="109" y="235"/>
                  </a:lnTo>
                  <a:lnTo>
                    <a:pt x="341" y="209"/>
                  </a:lnTo>
                  <a:lnTo>
                    <a:pt x="523" y="158"/>
                  </a:lnTo>
                  <a:lnTo>
                    <a:pt x="639" y="0"/>
                  </a:lnTo>
                </a:path>
              </a:pathLst>
            </a:custGeom>
            <a:grp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2"/>
            <p:cNvSpPr>
              <a:spLocks/>
            </p:cNvSpPr>
            <p:nvPr/>
          </p:nvSpPr>
          <p:spPr bwMode="auto">
            <a:xfrm>
              <a:off x="4656" y="1512"/>
              <a:ext cx="432" cy="497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120" y="0"/>
                </a:cxn>
                <a:cxn ang="0">
                  <a:pos x="348" y="9"/>
                </a:cxn>
                <a:cxn ang="0">
                  <a:pos x="395" y="177"/>
                </a:cxn>
                <a:cxn ang="0">
                  <a:pos x="432" y="334"/>
                </a:cxn>
                <a:cxn ang="0">
                  <a:pos x="353" y="497"/>
                </a:cxn>
              </a:cxnLst>
              <a:rect l="0" t="0" r="r" b="b"/>
              <a:pathLst>
                <a:path w="432" h="497">
                  <a:moveTo>
                    <a:pt x="0" y="172"/>
                  </a:moveTo>
                  <a:lnTo>
                    <a:pt x="120" y="0"/>
                  </a:lnTo>
                  <a:lnTo>
                    <a:pt x="348" y="9"/>
                  </a:lnTo>
                  <a:lnTo>
                    <a:pt x="395" y="177"/>
                  </a:lnTo>
                  <a:lnTo>
                    <a:pt x="432" y="334"/>
                  </a:lnTo>
                  <a:lnTo>
                    <a:pt x="353" y="497"/>
                  </a:lnTo>
                </a:path>
              </a:pathLst>
            </a:custGeom>
            <a:grp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" name="Group 189"/>
          <p:cNvGrpSpPr>
            <a:grpSpLocks noChangeAspect="1"/>
          </p:cNvGrpSpPr>
          <p:nvPr/>
        </p:nvGrpSpPr>
        <p:grpSpPr bwMode="auto">
          <a:xfrm>
            <a:off x="1857356" y="1557320"/>
            <a:ext cx="1800000" cy="1028022"/>
            <a:chOff x="612" y="881"/>
            <a:chExt cx="1406" cy="803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4" name="Rectangle 158"/>
            <p:cNvSpPr>
              <a:spLocks noChangeArrowheads="1"/>
            </p:cNvSpPr>
            <p:nvPr/>
          </p:nvSpPr>
          <p:spPr bwMode="auto">
            <a:xfrm>
              <a:off x="612" y="881"/>
              <a:ext cx="1406" cy="803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159"/>
            <p:cNvSpPr>
              <a:spLocks/>
            </p:cNvSpPr>
            <p:nvPr/>
          </p:nvSpPr>
          <p:spPr bwMode="auto">
            <a:xfrm>
              <a:off x="885" y="982"/>
              <a:ext cx="1065" cy="637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237" y="113"/>
                </a:cxn>
                <a:cxn ang="0">
                  <a:pos x="55" y="226"/>
                </a:cxn>
                <a:cxn ang="0">
                  <a:pos x="0" y="481"/>
                </a:cxn>
                <a:cxn ang="0">
                  <a:pos x="6" y="685"/>
                </a:cxn>
                <a:cxn ang="0">
                  <a:pos x="168" y="823"/>
                </a:cxn>
                <a:cxn ang="0">
                  <a:pos x="373" y="816"/>
                </a:cxn>
                <a:cxn ang="0">
                  <a:pos x="690" y="748"/>
                </a:cxn>
                <a:cxn ang="0">
                  <a:pos x="990" y="715"/>
                </a:cxn>
                <a:cxn ang="0">
                  <a:pos x="1224" y="649"/>
                </a:cxn>
                <a:cxn ang="0">
                  <a:pos x="1374" y="445"/>
                </a:cxn>
              </a:cxnLst>
              <a:rect l="0" t="0" r="r" b="b"/>
              <a:pathLst>
                <a:path w="1374" h="823">
                  <a:moveTo>
                    <a:pt x="169" y="0"/>
                  </a:moveTo>
                  <a:lnTo>
                    <a:pt x="237" y="113"/>
                  </a:lnTo>
                  <a:lnTo>
                    <a:pt x="55" y="226"/>
                  </a:lnTo>
                  <a:lnTo>
                    <a:pt x="0" y="481"/>
                  </a:lnTo>
                  <a:lnTo>
                    <a:pt x="6" y="685"/>
                  </a:lnTo>
                  <a:lnTo>
                    <a:pt x="168" y="823"/>
                  </a:lnTo>
                  <a:lnTo>
                    <a:pt x="373" y="816"/>
                  </a:lnTo>
                  <a:lnTo>
                    <a:pt x="690" y="748"/>
                  </a:lnTo>
                  <a:lnTo>
                    <a:pt x="990" y="715"/>
                  </a:lnTo>
                  <a:lnTo>
                    <a:pt x="1224" y="649"/>
                  </a:lnTo>
                  <a:lnTo>
                    <a:pt x="1374" y="445"/>
                  </a:lnTo>
                </a:path>
              </a:pathLst>
            </a:custGeom>
            <a:grpFill/>
            <a:ln w="3810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Text Box 160"/>
            <p:cNvSpPr txBox="1">
              <a:spLocks noChangeArrowheads="1"/>
            </p:cNvSpPr>
            <p:nvPr/>
          </p:nvSpPr>
          <p:spPr bwMode="auto">
            <a:xfrm>
              <a:off x="780" y="904"/>
              <a:ext cx="167" cy="216"/>
            </a:xfrm>
            <a:prstGeom prst="rect">
              <a:avLst/>
            </a:prstGeom>
            <a:grp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dirty="0"/>
                <a:t>o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27" name="Text Box 161"/>
            <p:cNvSpPr txBox="1">
              <a:spLocks noChangeArrowheads="1"/>
            </p:cNvSpPr>
            <p:nvPr/>
          </p:nvSpPr>
          <p:spPr bwMode="auto">
            <a:xfrm>
              <a:off x="947" y="1272"/>
              <a:ext cx="167" cy="216"/>
            </a:xfrm>
            <a:prstGeom prst="rect">
              <a:avLst/>
            </a:prstGeom>
            <a:grp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dirty="0"/>
                <a:t>o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28" name="Freeform 162"/>
            <p:cNvSpPr>
              <a:spLocks/>
            </p:cNvSpPr>
            <p:nvPr/>
          </p:nvSpPr>
          <p:spPr bwMode="auto">
            <a:xfrm>
              <a:off x="1178" y="959"/>
              <a:ext cx="572" cy="497"/>
            </a:xfrm>
            <a:custGeom>
              <a:avLst/>
              <a:gdLst/>
              <a:ahLst/>
              <a:cxnLst>
                <a:cxn ang="0">
                  <a:pos x="0" y="534"/>
                </a:cxn>
                <a:cxn ang="0">
                  <a:pos x="138" y="390"/>
                </a:cxn>
                <a:cxn ang="0">
                  <a:pos x="180" y="222"/>
                </a:cxn>
                <a:cxn ang="0">
                  <a:pos x="336" y="0"/>
                </a:cxn>
                <a:cxn ang="0">
                  <a:pos x="630" y="12"/>
                </a:cxn>
                <a:cxn ang="0">
                  <a:pos x="690" y="228"/>
                </a:cxn>
                <a:cxn ang="0">
                  <a:pos x="738" y="432"/>
                </a:cxn>
                <a:cxn ang="0">
                  <a:pos x="636" y="642"/>
                </a:cxn>
              </a:cxnLst>
              <a:rect l="0" t="0" r="r" b="b"/>
              <a:pathLst>
                <a:path w="738" h="642">
                  <a:moveTo>
                    <a:pt x="0" y="534"/>
                  </a:moveTo>
                  <a:lnTo>
                    <a:pt x="138" y="390"/>
                  </a:lnTo>
                  <a:lnTo>
                    <a:pt x="180" y="222"/>
                  </a:lnTo>
                  <a:lnTo>
                    <a:pt x="336" y="0"/>
                  </a:lnTo>
                  <a:lnTo>
                    <a:pt x="630" y="12"/>
                  </a:lnTo>
                  <a:lnTo>
                    <a:pt x="690" y="228"/>
                  </a:lnTo>
                  <a:lnTo>
                    <a:pt x="738" y="432"/>
                  </a:lnTo>
                  <a:lnTo>
                    <a:pt x="636" y="642"/>
                  </a:lnTo>
                </a:path>
              </a:pathLst>
            </a:custGeom>
            <a:grpFill/>
            <a:ln w="3810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128" name="Gruppieren 37"/>
          <p:cNvGrpSpPr>
            <a:grpSpLocks noChangeAspect="1"/>
          </p:cNvGrpSpPr>
          <p:nvPr/>
        </p:nvGrpSpPr>
        <p:grpSpPr bwMode="auto">
          <a:xfrm>
            <a:off x="4914900" y="1557338"/>
            <a:ext cx="900113" cy="1028700"/>
            <a:chOff x="3384550" y="2154238"/>
            <a:chExt cx="1116013" cy="1274762"/>
          </a:xfrm>
        </p:grpSpPr>
        <p:sp>
          <p:nvSpPr>
            <p:cNvPr id="31" name="Rectangle 213"/>
            <p:cNvSpPr>
              <a:spLocks noChangeArrowheads="1"/>
            </p:cNvSpPr>
            <p:nvPr/>
          </p:nvSpPr>
          <p:spPr bwMode="auto">
            <a:xfrm>
              <a:off x="3384550" y="2154238"/>
              <a:ext cx="1116013" cy="12747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210"/>
            <p:cNvSpPr txBox="1">
              <a:spLocks noChangeArrowheads="1"/>
            </p:cNvSpPr>
            <p:nvPr/>
          </p:nvSpPr>
          <p:spPr bwMode="auto">
            <a:xfrm>
              <a:off x="3610902" y="2173910"/>
              <a:ext cx="265717" cy="3442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dirty="0"/>
                <a:t>o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33" name="Freeform 214"/>
            <p:cNvSpPr>
              <a:spLocks/>
            </p:cNvSpPr>
            <p:nvPr/>
          </p:nvSpPr>
          <p:spPr bwMode="auto">
            <a:xfrm>
              <a:off x="3815603" y="2295878"/>
              <a:ext cx="679055" cy="1011154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84" y="87"/>
                </a:cxn>
                <a:cxn ang="0">
                  <a:pos x="43" y="175"/>
                </a:cxn>
                <a:cxn ang="0">
                  <a:pos x="0" y="372"/>
                </a:cxn>
                <a:cxn ang="0">
                  <a:pos x="5" y="530"/>
                </a:cxn>
                <a:cxn ang="0">
                  <a:pos x="130" y="637"/>
                </a:cxn>
                <a:cxn ang="0">
                  <a:pos x="286" y="636"/>
                </a:cxn>
                <a:cxn ang="0">
                  <a:pos x="427" y="601"/>
                </a:cxn>
              </a:cxnLst>
              <a:rect l="0" t="0" r="r" b="b"/>
              <a:pathLst>
                <a:path w="427" h="637">
                  <a:moveTo>
                    <a:pt x="131" y="0"/>
                  </a:moveTo>
                  <a:lnTo>
                    <a:pt x="184" y="87"/>
                  </a:lnTo>
                  <a:lnTo>
                    <a:pt x="43" y="175"/>
                  </a:lnTo>
                  <a:lnTo>
                    <a:pt x="0" y="372"/>
                  </a:lnTo>
                  <a:lnTo>
                    <a:pt x="5" y="530"/>
                  </a:lnTo>
                  <a:lnTo>
                    <a:pt x="130" y="637"/>
                  </a:lnTo>
                  <a:lnTo>
                    <a:pt x="286" y="636"/>
                  </a:lnTo>
                  <a:lnTo>
                    <a:pt x="427" y="601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38100" cap="flat" cmpd="sng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215"/>
            <p:cNvSpPr>
              <a:spLocks/>
            </p:cNvSpPr>
            <p:nvPr/>
          </p:nvSpPr>
          <p:spPr bwMode="auto">
            <a:xfrm>
              <a:off x="4282084" y="2583093"/>
              <a:ext cx="200764" cy="332460"/>
            </a:xfrm>
            <a:custGeom>
              <a:avLst/>
              <a:gdLst/>
              <a:ahLst/>
              <a:cxnLst>
                <a:cxn ang="0">
                  <a:pos x="0" y="209"/>
                </a:cxn>
                <a:cxn ang="0">
                  <a:pos x="107" y="98"/>
                </a:cxn>
                <a:cxn ang="0">
                  <a:pos x="127" y="0"/>
                </a:cxn>
              </a:cxnLst>
              <a:rect l="0" t="0" r="r" b="b"/>
              <a:pathLst>
                <a:path w="127" h="209">
                  <a:moveTo>
                    <a:pt x="0" y="209"/>
                  </a:moveTo>
                  <a:lnTo>
                    <a:pt x="107" y="98"/>
                  </a:lnTo>
                  <a:lnTo>
                    <a:pt x="127" y="0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38100" cap="flat" cmpd="sng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Text Box 211"/>
            <p:cNvSpPr txBox="1">
              <a:spLocks noChangeArrowheads="1"/>
            </p:cNvSpPr>
            <p:nvPr/>
          </p:nvSpPr>
          <p:spPr bwMode="auto">
            <a:xfrm>
              <a:off x="3951413" y="2811291"/>
              <a:ext cx="263749" cy="3442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dirty="0"/>
                <a:t>o</a:t>
              </a:r>
              <a:r>
                <a:rPr lang="en-US" baseline="-25000" dirty="0"/>
                <a:t>2</a:t>
              </a:r>
            </a:p>
          </p:txBody>
        </p:sp>
      </p:grpSp>
      <p:sp>
        <p:nvSpPr>
          <p:cNvPr id="36" name="AutoShape 410"/>
          <p:cNvSpPr>
            <a:spLocks noChangeArrowheads="1"/>
          </p:cNvSpPr>
          <p:nvPr/>
        </p:nvSpPr>
        <p:spPr bwMode="auto">
          <a:xfrm>
            <a:off x="5886450" y="2271713"/>
            <a:ext cx="469900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37" name="AutoShape 411"/>
          <p:cNvSpPr>
            <a:spLocks noChangeArrowheads="1"/>
          </p:cNvSpPr>
          <p:nvPr/>
        </p:nvSpPr>
        <p:spPr bwMode="auto">
          <a:xfrm>
            <a:off x="4814888" y="2271713"/>
            <a:ext cx="469900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1</a:t>
            </a:r>
          </a:p>
        </p:txBody>
      </p:sp>
      <p:sp>
        <p:nvSpPr>
          <p:cNvPr id="5131" name="Pfeil nach rechts 40"/>
          <p:cNvSpPr>
            <a:spLocks noChangeArrowheads="1"/>
          </p:cNvSpPr>
          <p:nvPr/>
        </p:nvSpPr>
        <p:spPr bwMode="auto">
          <a:xfrm>
            <a:off x="4000500" y="1843088"/>
            <a:ext cx="642938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4500563" y="768350"/>
            <a:ext cx="4679950" cy="21605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7" name="Freeform 33"/>
          <p:cNvSpPr>
            <a:spLocks/>
          </p:cNvSpPr>
          <p:nvPr/>
        </p:nvSpPr>
        <p:spPr bwMode="auto">
          <a:xfrm>
            <a:off x="5426075" y="2063750"/>
            <a:ext cx="1281113" cy="215900"/>
          </a:xfrm>
          <a:custGeom>
            <a:avLst/>
            <a:gdLst>
              <a:gd name="T0" fmla="*/ 0 w 807"/>
              <a:gd name="T1" fmla="*/ 2147483647 h 136"/>
              <a:gd name="T2" fmla="*/ 2147483647 w 807"/>
              <a:gd name="T3" fmla="*/ 2147483647 h 136"/>
              <a:gd name="T4" fmla="*/ 2147483647 w 807"/>
              <a:gd name="T5" fmla="*/ 0 h 136"/>
              <a:gd name="T6" fmla="*/ 2147483647 w 807"/>
              <a:gd name="T7" fmla="*/ 2147483647 h 136"/>
              <a:gd name="T8" fmla="*/ 2147483647 w 807"/>
              <a:gd name="T9" fmla="*/ 2147483647 h 136"/>
              <a:gd name="T10" fmla="*/ 2147483647 w 807"/>
              <a:gd name="T11" fmla="*/ 2147483647 h 1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07"/>
              <a:gd name="T19" fmla="*/ 0 h 136"/>
              <a:gd name="T20" fmla="*/ 807 w 807"/>
              <a:gd name="T21" fmla="*/ 136 h 1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07" h="136">
                <a:moveTo>
                  <a:pt x="0" y="136"/>
                </a:moveTo>
                <a:lnTo>
                  <a:pt x="181" y="45"/>
                </a:lnTo>
                <a:lnTo>
                  <a:pt x="363" y="0"/>
                </a:lnTo>
                <a:lnTo>
                  <a:pt x="555" y="42"/>
                </a:lnTo>
                <a:lnTo>
                  <a:pt x="687" y="45"/>
                </a:lnTo>
                <a:lnTo>
                  <a:pt x="807" y="3"/>
                </a:lnTo>
              </a:path>
            </a:pathLst>
          </a:custGeom>
          <a:noFill/>
          <a:ln w="101600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System Model</a:t>
            </a:r>
          </a:p>
        </p:txBody>
      </p:sp>
      <p:sp>
        <p:nvSpPr>
          <p:cNvPr id="6149" name="Inhaltsplatzhalter 4"/>
          <p:cNvSpPr>
            <a:spLocks noGrp="1"/>
          </p:cNvSpPr>
          <p:nvPr>
            <p:ph sz="half" idx="1"/>
          </p:nvPr>
        </p:nvSpPr>
        <p:spPr>
          <a:xfrm>
            <a:off x="179388" y="1071563"/>
            <a:ext cx="4117975" cy="4752975"/>
          </a:xfrm>
        </p:spPr>
        <p:txBody>
          <a:bodyPr/>
          <a:lstStyle/>
          <a:p>
            <a:pPr>
              <a:buFont typeface="Arial Unicode MS" pitchFamily="34" charset="-128"/>
              <a:buNone/>
            </a:pPr>
            <a:r>
              <a:rPr lang="en-US" smtClean="0"/>
              <a:t>	Moving objects </a:t>
            </a:r>
            <a:r>
              <a:rPr lang="en-US" i="1" smtClean="0"/>
              <a:t>o</a:t>
            </a:r>
            <a:r>
              <a:rPr lang="en-US" baseline="-25000" smtClean="0"/>
              <a:t>1</a:t>
            </a:r>
            <a:r>
              <a:rPr lang="en-US" smtClean="0"/>
              <a:t> to </a:t>
            </a:r>
            <a:r>
              <a:rPr lang="en-US" i="1" smtClean="0"/>
              <a:t>o</a:t>
            </a:r>
            <a:r>
              <a:rPr lang="en-US" i="1" baseline="-25000" smtClean="0"/>
              <a:t>m</a:t>
            </a:r>
            <a:endParaRPr lang="en-US" smtClean="0"/>
          </a:p>
          <a:p>
            <a:pPr lvl="3"/>
            <a:endParaRPr lang="en-US" smtClean="0"/>
          </a:p>
          <a:p>
            <a:pPr>
              <a:buFont typeface="Arial Unicode MS" pitchFamily="34" charset="-128"/>
              <a:buNone/>
            </a:pPr>
            <a:r>
              <a:rPr lang="en-US" smtClean="0"/>
              <a:t>	Trajectory of object </a:t>
            </a:r>
            <a:r>
              <a:rPr lang="en-US" i="1" smtClean="0"/>
              <a:t>o</a:t>
            </a:r>
            <a:endParaRPr lang="en-US" i="1" baseline="-25000" smtClean="0"/>
          </a:p>
          <a:p>
            <a:pPr lvl="1"/>
            <a:r>
              <a:rPr lang="en-US" smtClean="0"/>
              <a:t>Spatiotemporal polyline with</a:t>
            </a:r>
            <a:br>
              <a:rPr lang="en-US" smtClean="0"/>
            </a:br>
            <a:r>
              <a:rPr lang="en-US" smtClean="0"/>
              <a:t>vertices </a:t>
            </a:r>
            <a:r>
              <a:rPr lang="en-US" i="1" smtClean="0"/>
              <a:t>p</a:t>
            </a:r>
            <a:r>
              <a:rPr lang="en-US" baseline="-25000" smtClean="0"/>
              <a:t>0</a:t>
            </a:r>
            <a:r>
              <a:rPr lang="en-US" smtClean="0"/>
              <a:t>, </a:t>
            </a:r>
            <a:r>
              <a:rPr lang="en-US" i="1" smtClean="0"/>
              <a:t>p</a:t>
            </a:r>
            <a:r>
              <a:rPr lang="en-US" baseline="-25000" smtClean="0"/>
              <a:t>1</a:t>
            </a:r>
            <a:r>
              <a:rPr lang="en-US" smtClean="0"/>
              <a:t>, </a:t>
            </a:r>
            <a:r>
              <a:rPr lang="en-US" i="1" smtClean="0"/>
              <a:t>p</a:t>
            </a:r>
            <a:r>
              <a:rPr lang="en-US" baseline="-25000" smtClean="0"/>
              <a:t>2</a:t>
            </a:r>
            <a:r>
              <a:rPr lang="en-US" smtClean="0"/>
              <a:t>, …</a:t>
            </a:r>
          </a:p>
          <a:p>
            <a:pPr lvl="1"/>
            <a:r>
              <a:rPr lang="en-US" smtClean="0"/>
              <a:t>(</a:t>
            </a:r>
            <a:r>
              <a:rPr lang="en-US" i="1" smtClean="0"/>
              <a:t>p</a:t>
            </a:r>
            <a:r>
              <a:rPr lang="en-US" i="1" baseline="-25000" smtClean="0"/>
              <a:t>i</a:t>
            </a:r>
            <a:r>
              <a:rPr lang="en-US" smtClean="0"/>
              <a:t>.</a:t>
            </a:r>
            <a:r>
              <a:rPr lang="en-US" i="1" smtClean="0"/>
              <a:t>x</a:t>
            </a:r>
            <a:r>
              <a:rPr lang="en-US" smtClean="0"/>
              <a:t>, </a:t>
            </a:r>
            <a:r>
              <a:rPr lang="en-US" i="1" smtClean="0"/>
              <a:t>p</a:t>
            </a:r>
            <a:r>
              <a:rPr lang="en-US" i="1" baseline="-25000" smtClean="0"/>
              <a:t>i</a:t>
            </a:r>
            <a:r>
              <a:rPr lang="en-US" smtClean="0"/>
              <a:t>.</a:t>
            </a:r>
            <a:r>
              <a:rPr lang="en-US" i="1" smtClean="0"/>
              <a:t>y</a:t>
            </a:r>
            <a:r>
              <a:rPr lang="en-US" smtClean="0"/>
              <a:t>) denotes position at </a:t>
            </a:r>
            <a:r>
              <a:rPr lang="en-US" i="1" smtClean="0"/>
              <a:t>p</a:t>
            </a:r>
            <a:r>
              <a:rPr lang="en-US" i="1" baseline="-25000" smtClean="0"/>
              <a:t>i</a:t>
            </a:r>
            <a:r>
              <a:rPr lang="en-US" smtClean="0"/>
              <a:t>.</a:t>
            </a:r>
            <a:r>
              <a:rPr lang="en-US" i="1" smtClean="0"/>
              <a:t>t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Trajectory </a:t>
            </a:r>
            <a:r>
              <a:rPr lang="en-US" smtClean="0">
                <a:solidFill>
                  <a:schemeClr val="tx2"/>
                </a:solidFill>
              </a:rPr>
              <a:t>segment</a:t>
            </a:r>
            <a:r>
              <a:rPr lang="en-US" smtClean="0"/>
              <a:t> simply can be specified by time interval</a:t>
            </a:r>
          </a:p>
          <a:p>
            <a:pPr lvl="4"/>
            <a:endParaRPr lang="en-US" smtClean="0"/>
          </a:p>
          <a:p>
            <a:pPr>
              <a:buFont typeface="Arial Unicode MS" pitchFamily="34" charset="-128"/>
              <a:buNone/>
            </a:pPr>
            <a:r>
              <a:rPr lang="en-US" smtClean="0"/>
              <a:t>	Servers </a:t>
            </a:r>
            <a:r>
              <a:rPr lang="en-US" i="1" smtClean="0"/>
              <a:t>s</a:t>
            </a:r>
            <a:r>
              <a:rPr lang="en-US" baseline="-25000" smtClean="0"/>
              <a:t>1</a:t>
            </a:r>
            <a:r>
              <a:rPr lang="en-US" smtClean="0"/>
              <a:t> to </a:t>
            </a:r>
            <a:r>
              <a:rPr lang="en-US" i="1" smtClean="0"/>
              <a:t>s</a:t>
            </a:r>
            <a:r>
              <a:rPr lang="en-US" i="1" baseline="-25000" smtClean="0"/>
              <a:t>n</a:t>
            </a:r>
          </a:p>
          <a:p>
            <a:pPr lvl="1"/>
            <a:r>
              <a:rPr lang="en-US" smtClean="0"/>
              <a:t>One server per </a:t>
            </a:r>
            <a:r>
              <a:rPr lang="en-US" smtClean="0">
                <a:solidFill>
                  <a:schemeClr val="tx2"/>
                </a:solidFill>
              </a:rPr>
              <a:t>service region</a:t>
            </a:r>
          </a:p>
          <a:p>
            <a:pPr lvl="1"/>
            <a:r>
              <a:rPr lang="en-US" smtClean="0"/>
              <a:t>Store segments in their regions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Geographic overlay</a:t>
            </a:r>
            <a:r>
              <a:rPr lang="en-US" smtClean="0"/>
              <a:t> network</a:t>
            </a:r>
          </a:p>
        </p:txBody>
      </p:sp>
      <p:sp>
        <p:nvSpPr>
          <p:cNvPr id="6150" name="Inhaltsplatzhalter 5"/>
          <p:cNvSpPr>
            <a:spLocks noGrp="1"/>
          </p:cNvSpPr>
          <p:nvPr>
            <p:ph sz="half" idx="2"/>
          </p:nvPr>
        </p:nvSpPr>
        <p:spPr>
          <a:xfrm>
            <a:off x="4143375" y="3071813"/>
            <a:ext cx="4424363" cy="2770187"/>
          </a:xfrm>
        </p:spPr>
        <p:txBody>
          <a:bodyPr anchor="b"/>
          <a:lstStyle/>
          <a:p>
            <a:pPr>
              <a:buFont typeface="Arial Unicode MS" pitchFamily="34" charset="-128"/>
              <a:buNone/>
            </a:pPr>
            <a:r>
              <a:rPr lang="en-US" smtClean="0"/>
              <a:t>	Trajectory-based query</a:t>
            </a:r>
          </a:p>
          <a:p>
            <a:pPr lvl="1"/>
            <a:r>
              <a:rPr lang="en-US" smtClean="0"/>
              <a:t>Formal specification </a:t>
            </a:r>
            <a:r>
              <a:rPr lang="en-US" i="1" smtClean="0"/>
              <a:t>q</a:t>
            </a:r>
            <a:r>
              <a:rPr lang="en-US" i="1" baseline="-25000" smtClean="0"/>
              <a:t>type</a:t>
            </a:r>
            <a:r>
              <a:rPr lang="en-US" smtClean="0"/>
              <a:t>(</a:t>
            </a:r>
            <a:r>
              <a:rPr lang="en-US" i="1" smtClean="0"/>
              <a:t>o</a:t>
            </a:r>
            <a:r>
              <a:rPr lang="en-US" smtClean="0"/>
              <a:t>,</a:t>
            </a:r>
            <a:r>
              <a:rPr lang="en-US" i="1" smtClean="0"/>
              <a:t>t</a:t>
            </a:r>
            <a:r>
              <a:rPr lang="en-US" baseline="-25000" smtClean="0"/>
              <a:t>s</a:t>
            </a:r>
            <a:r>
              <a:rPr lang="en-US" smtClean="0"/>
              <a:t>,</a:t>
            </a:r>
            <a:r>
              <a:rPr lang="en-US" i="1" smtClean="0"/>
              <a:t>t</a:t>
            </a:r>
            <a:r>
              <a:rPr lang="en-US" baseline="-25000" smtClean="0"/>
              <a:t>e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Refers to trajectory segment [</a:t>
            </a:r>
            <a:r>
              <a:rPr lang="en-US" i="1" smtClean="0"/>
              <a:t>t</a:t>
            </a:r>
            <a:r>
              <a:rPr lang="en-US" baseline="-25000" smtClean="0"/>
              <a:t>s</a:t>
            </a:r>
            <a:r>
              <a:rPr lang="en-US" smtClean="0"/>
              <a:t>,</a:t>
            </a:r>
            <a:r>
              <a:rPr lang="en-US" i="1" smtClean="0"/>
              <a:t>t</a:t>
            </a:r>
            <a:r>
              <a:rPr lang="en-US" baseline="-25000" smtClean="0"/>
              <a:t>e</a:t>
            </a:r>
            <a:r>
              <a:rPr lang="en-US" smtClean="0"/>
              <a:t>]</a:t>
            </a:r>
            <a:br>
              <a:rPr lang="en-US" smtClean="0"/>
            </a:br>
            <a:r>
              <a:rPr lang="en-US" smtClean="0"/>
              <a:t>of object </a:t>
            </a:r>
            <a:r>
              <a:rPr lang="en-US" i="1" smtClean="0"/>
              <a:t>o</a:t>
            </a:r>
          </a:p>
          <a:p>
            <a:pPr lvl="1"/>
            <a:r>
              <a:rPr lang="en-US" i="1" smtClean="0"/>
              <a:t>type</a:t>
            </a:r>
            <a:r>
              <a:rPr lang="en-US" smtClean="0"/>
              <a:t> = segment, length, max-speed</a:t>
            </a:r>
            <a:endParaRPr lang="en-US" i="1" smtClean="0"/>
          </a:p>
        </p:txBody>
      </p:sp>
      <p:sp>
        <p:nvSpPr>
          <p:cNvPr id="6151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84225"/>
            <a:fld id="{A7FD93C8-5A84-4E5F-92A0-F2B1E1057AA6}" type="slidenum">
              <a:rPr lang="en-US" smtClean="0"/>
              <a:pPr defTabSz="784225"/>
              <a:t>4</a:t>
            </a:fld>
            <a:endParaRPr lang="en-US" smtClean="0"/>
          </a:p>
        </p:txBody>
      </p:sp>
      <p:sp>
        <p:nvSpPr>
          <p:cNvPr id="6152" name="Text Box 64"/>
          <p:cNvSpPr txBox="1">
            <a:spLocks noChangeArrowheads="1"/>
          </p:cNvSpPr>
          <p:nvPr/>
        </p:nvSpPr>
        <p:spPr bwMode="auto">
          <a:xfrm>
            <a:off x="4976813" y="1400175"/>
            <a:ext cx="212725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de-DE" i="1"/>
              <a:t>p</a:t>
            </a:r>
            <a:r>
              <a:rPr lang="de-DE" baseline="-25000"/>
              <a:t>3</a:t>
            </a:r>
            <a:endParaRPr lang="en-US" baseline="-25000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9180513" y="768350"/>
            <a:ext cx="0" cy="2160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5219700" y="768350"/>
            <a:ext cx="0" cy="2160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6299200" y="768350"/>
            <a:ext cx="0" cy="2160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7380288" y="768350"/>
            <a:ext cx="0" cy="1081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5219700" y="1849438"/>
            <a:ext cx="3960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8459788" y="1849438"/>
            <a:ext cx="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159" name="Freeform 29"/>
          <p:cNvSpPr>
            <a:spLocks/>
          </p:cNvSpPr>
          <p:nvPr/>
        </p:nvSpPr>
        <p:spPr bwMode="auto">
          <a:xfrm>
            <a:off x="5283200" y="1381125"/>
            <a:ext cx="260350" cy="290513"/>
          </a:xfrm>
          <a:custGeom>
            <a:avLst/>
            <a:gdLst>
              <a:gd name="T0" fmla="*/ 2147483647 w 164"/>
              <a:gd name="T1" fmla="*/ 0 h 183"/>
              <a:gd name="T2" fmla="*/ 2147483647 w 164"/>
              <a:gd name="T3" fmla="*/ 2147483647 h 183"/>
              <a:gd name="T4" fmla="*/ 0 w 164"/>
              <a:gd name="T5" fmla="*/ 2147483647 h 183"/>
              <a:gd name="T6" fmla="*/ 0 60000 65536"/>
              <a:gd name="T7" fmla="*/ 0 60000 65536"/>
              <a:gd name="T8" fmla="*/ 0 60000 65536"/>
              <a:gd name="T9" fmla="*/ 0 w 164"/>
              <a:gd name="T10" fmla="*/ 0 h 183"/>
              <a:gd name="T11" fmla="*/ 164 w 164"/>
              <a:gd name="T12" fmla="*/ 183 h 1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" h="183">
                <a:moveTo>
                  <a:pt x="73" y="0"/>
                </a:moveTo>
                <a:lnTo>
                  <a:pt x="164" y="113"/>
                </a:lnTo>
                <a:lnTo>
                  <a:pt x="0" y="18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oval" w="med" len="med"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60" name="Freeform 32"/>
          <p:cNvSpPr>
            <a:spLocks/>
          </p:cNvSpPr>
          <p:nvPr/>
        </p:nvSpPr>
        <p:spPr bwMode="auto">
          <a:xfrm>
            <a:off x="4714875" y="1704975"/>
            <a:ext cx="431800" cy="755650"/>
          </a:xfrm>
          <a:custGeom>
            <a:avLst/>
            <a:gdLst>
              <a:gd name="T0" fmla="*/ 2147483647 w 272"/>
              <a:gd name="T1" fmla="*/ 0 h 476"/>
              <a:gd name="T2" fmla="*/ 2147483647 w 272"/>
              <a:gd name="T3" fmla="*/ 2147483647 h 476"/>
              <a:gd name="T4" fmla="*/ 2147483647 w 272"/>
              <a:gd name="T5" fmla="*/ 2147483647 h 476"/>
              <a:gd name="T6" fmla="*/ 0 w 272"/>
              <a:gd name="T7" fmla="*/ 2147483647 h 476"/>
              <a:gd name="T8" fmla="*/ 2147483647 w 272"/>
              <a:gd name="T9" fmla="*/ 2147483647 h 476"/>
              <a:gd name="T10" fmla="*/ 2147483647 w 272"/>
              <a:gd name="T11" fmla="*/ 2147483647 h 476"/>
              <a:gd name="T12" fmla="*/ 2147483647 w 272"/>
              <a:gd name="T13" fmla="*/ 2147483647 h 4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"/>
              <a:gd name="T22" fmla="*/ 0 h 476"/>
              <a:gd name="T23" fmla="*/ 272 w 272"/>
              <a:gd name="T24" fmla="*/ 476 h 4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" h="476">
                <a:moveTo>
                  <a:pt x="272" y="0"/>
                </a:moveTo>
                <a:lnTo>
                  <a:pt x="114" y="45"/>
                </a:lnTo>
                <a:lnTo>
                  <a:pt x="23" y="159"/>
                </a:lnTo>
                <a:lnTo>
                  <a:pt x="0" y="295"/>
                </a:lnTo>
                <a:lnTo>
                  <a:pt x="91" y="431"/>
                </a:lnTo>
                <a:lnTo>
                  <a:pt x="227" y="476"/>
                </a:lnTo>
                <a:lnTo>
                  <a:pt x="272" y="45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61" name="Freeform 33"/>
          <p:cNvSpPr>
            <a:spLocks/>
          </p:cNvSpPr>
          <p:nvPr/>
        </p:nvSpPr>
        <p:spPr bwMode="auto">
          <a:xfrm>
            <a:off x="5254625" y="2065338"/>
            <a:ext cx="976313" cy="323850"/>
          </a:xfrm>
          <a:custGeom>
            <a:avLst/>
            <a:gdLst>
              <a:gd name="T0" fmla="*/ 0 w 615"/>
              <a:gd name="T1" fmla="*/ 2147483647 h 204"/>
              <a:gd name="T2" fmla="*/ 2147483647 w 615"/>
              <a:gd name="T3" fmla="*/ 2147483647 h 204"/>
              <a:gd name="T4" fmla="*/ 2147483647 w 615"/>
              <a:gd name="T5" fmla="*/ 2147483647 h 204"/>
              <a:gd name="T6" fmla="*/ 2147483647 w 615"/>
              <a:gd name="T7" fmla="*/ 0 h 204"/>
              <a:gd name="T8" fmla="*/ 2147483647 w 615"/>
              <a:gd name="T9" fmla="*/ 2147483647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5"/>
              <a:gd name="T16" fmla="*/ 0 h 204"/>
              <a:gd name="T17" fmla="*/ 615 w 615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5" h="204">
                <a:moveTo>
                  <a:pt x="0" y="204"/>
                </a:moveTo>
                <a:lnTo>
                  <a:pt x="114" y="136"/>
                </a:lnTo>
                <a:lnTo>
                  <a:pt x="295" y="45"/>
                </a:lnTo>
                <a:lnTo>
                  <a:pt x="477" y="0"/>
                </a:lnTo>
                <a:lnTo>
                  <a:pt x="615" y="3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62" name="Freeform 35"/>
          <p:cNvSpPr>
            <a:spLocks/>
          </p:cNvSpPr>
          <p:nvPr/>
        </p:nvSpPr>
        <p:spPr bwMode="auto">
          <a:xfrm>
            <a:off x="6372225" y="1884363"/>
            <a:ext cx="431800" cy="252412"/>
          </a:xfrm>
          <a:custGeom>
            <a:avLst/>
            <a:gdLst>
              <a:gd name="T0" fmla="*/ 0 w 272"/>
              <a:gd name="T1" fmla="*/ 2147483647 h 159"/>
              <a:gd name="T2" fmla="*/ 2147483647 w 272"/>
              <a:gd name="T3" fmla="*/ 2147483647 h 159"/>
              <a:gd name="T4" fmla="*/ 2147483647 w 272"/>
              <a:gd name="T5" fmla="*/ 2147483647 h 159"/>
              <a:gd name="T6" fmla="*/ 2147483647 w 272"/>
              <a:gd name="T7" fmla="*/ 0 h 159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159"/>
              <a:gd name="T14" fmla="*/ 272 w 272"/>
              <a:gd name="T15" fmla="*/ 159 h 1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159">
                <a:moveTo>
                  <a:pt x="0" y="159"/>
                </a:moveTo>
                <a:lnTo>
                  <a:pt x="90" y="159"/>
                </a:lnTo>
                <a:lnTo>
                  <a:pt x="204" y="114"/>
                </a:lnTo>
                <a:lnTo>
                  <a:pt x="272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63" name="Freeform 36"/>
          <p:cNvSpPr>
            <a:spLocks/>
          </p:cNvSpPr>
          <p:nvPr/>
        </p:nvSpPr>
        <p:spPr bwMode="auto">
          <a:xfrm>
            <a:off x="6908800" y="1597025"/>
            <a:ext cx="327025" cy="173038"/>
          </a:xfrm>
          <a:custGeom>
            <a:avLst/>
            <a:gdLst>
              <a:gd name="T0" fmla="*/ 0 w 206"/>
              <a:gd name="T1" fmla="*/ 2147483647 h 109"/>
              <a:gd name="T2" fmla="*/ 2147483647 w 206"/>
              <a:gd name="T3" fmla="*/ 2147483647 h 109"/>
              <a:gd name="T4" fmla="*/ 2147483647 w 206"/>
              <a:gd name="T5" fmla="*/ 0 h 109"/>
              <a:gd name="T6" fmla="*/ 0 60000 65536"/>
              <a:gd name="T7" fmla="*/ 0 60000 65536"/>
              <a:gd name="T8" fmla="*/ 0 60000 65536"/>
              <a:gd name="T9" fmla="*/ 0 w 206"/>
              <a:gd name="T10" fmla="*/ 0 h 109"/>
              <a:gd name="T11" fmla="*/ 206 w 206"/>
              <a:gd name="T12" fmla="*/ 109 h 1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" h="109">
                <a:moveTo>
                  <a:pt x="0" y="109"/>
                </a:moveTo>
                <a:lnTo>
                  <a:pt x="70" y="23"/>
                </a:lnTo>
                <a:lnTo>
                  <a:pt x="206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64" name="Text Box 37"/>
          <p:cNvSpPr txBox="1">
            <a:spLocks noChangeArrowheads="1"/>
          </p:cNvSpPr>
          <p:nvPr/>
        </p:nvSpPr>
        <p:spPr bwMode="auto">
          <a:xfrm>
            <a:off x="5310188" y="1071563"/>
            <a:ext cx="212725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de-DE" i="1"/>
              <a:t>p</a:t>
            </a:r>
            <a:r>
              <a:rPr lang="de-DE" baseline="-25000"/>
              <a:t>0</a:t>
            </a:r>
            <a:endParaRPr lang="en-US" baseline="-25000"/>
          </a:p>
        </p:txBody>
      </p:sp>
      <p:sp>
        <p:nvSpPr>
          <p:cNvPr id="64" name="AutoShape 45"/>
          <p:cNvSpPr>
            <a:spLocks noChangeArrowheads="1"/>
          </p:cNvSpPr>
          <p:nvPr/>
        </p:nvSpPr>
        <p:spPr bwMode="auto">
          <a:xfrm>
            <a:off x="6858000" y="825500"/>
            <a:ext cx="442913" cy="442913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/>
              <a:t>s</a:t>
            </a:r>
            <a:r>
              <a:rPr lang="en-US" baseline="-25000"/>
              <a:t>3</a:t>
            </a:r>
          </a:p>
        </p:txBody>
      </p:sp>
      <p:sp>
        <p:nvSpPr>
          <p:cNvPr id="65" name="AutoShape 46"/>
          <p:cNvSpPr>
            <a:spLocks noChangeArrowheads="1"/>
          </p:cNvSpPr>
          <p:nvPr/>
        </p:nvSpPr>
        <p:spPr bwMode="auto">
          <a:xfrm>
            <a:off x="8643938" y="825500"/>
            <a:ext cx="442912" cy="442913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/>
              <a:t>s</a:t>
            </a:r>
            <a:r>
              <a:rPr lang="en-US" baseline="-25000"/>
              <a:t>4</a:t>
            </a:r>
          </a:p>
        </p:txBody>
      </p:sp>
      <p:sp>
        <p:nvSpPr>
          <p:cNvPr id="66" name="AutoShape 47"/>
          <p:cNvSpPr>
            <a:spLocks noChangeArrowheads="1"/>
          </p:cNvSpPr>
          <p:nvPr/>
        </p:nvSpPr>
        <p:spPr bwMode="auto">
          <a:xfrm>
            <a:off x="5786438" y="825500"/>
            <a:ext cx="442912" cy="442913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67" name="AutoShape 48"/>
          <p:cNvSpPr>
            <a:spLocks noChangeArrowheads="1"/>
          </p:cNvSpPr>
          <p:nvPr/>
        </p:nvSpPr>
        <p:spPr bwMode="auto">
          <a:xfrm>
            <a:off x="4557713" y="825500"/>
            <a:ext cx="442912" cy="442913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1</a:t>
            </a:r>
          </a:p>
        </p:txBody>
      </p:sp>
      <p:sp>
        <p:nvSpPr>
          <p:cNvPr id="68" name="AutoShape 49"/>
          <p:cNvSpPr>
            <a:spLocks noChangeArrowheads="1"/>
          </p:cNvSpPr>
          <p:nvPr/>
        </p:nvSpPr>
        <p:spPr bwMode="auto">
          <a:xfrm>
            <a:off x="7929563" y="2428875"/>
            <a:ext cx="442912" cy="442913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6</a:t>
            </a:r>
          </a:p>
        </p:txBody>
      </p:sp>
      <p:sp>
        <p:nvSpPr>
          <p:cNvPr id="69" name="AutoShape 50"/>
          <p:cNvSpPr>
            <a:spLocks noChangeArrowheads="1"/>
          </p:cNvSpPr>
          <p:nvPr/>
        </p:nvSpPr>
        <p:spPr bwMode="auto">
          <a:xfrm>
            <a:off x="8643938" y="2428875"/>
            <a:ext cx="442912" cy="442913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7</a:t>
            </a:r>
          </a:p>
        </p:txBody>
      </p:sp>
      <p:sp>
        <p:nvSpPr>
          <p:cNvPr id="70" name="AutoShape 51"/>
          <p:cNvSpPr>
            <a:spLocks noChangeArrowheads="1"/>
          </p:cNvSpPr>
          <p:nvPr/>
        </p:nvSpPr>
        <p:spPr bwMode="auto">
          <a:xfrm>
            <a:off x="5786438" y="2428875"/>
            <a:ext cx="442912" cy="442913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5</a:t>
            </a:r>
          </a:p>
        </p:txBody>
      </p:sp>
      <p:sp>
        <p:nvSpPr>
          <p:cNvPr id="6172" name="Text Box 52"/>
          <p:cNvSpPr txBox="1">
            <a:spLocks noChangeArrowheads="1"/>
          </p:cNvSpPr>
          <p:nvPr/>
        </p:nvSpPr>
        <p:spPr bwMode="auto">
          <a:xfrm>
            <a:off x="6624638" y="2068513"/>
            <a:ext cx="149225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/>
              <a:t>t</a:t>
            </a:r>
            <a:r>
              <a:rPr lang="en-US" baseline="-25000"/>
              <a:t>e</a:t>
            </a:r>
          </a:p>
        </p:txBody>
      </p:sp>
      <p:sp>
        <p:nvSpPr>
          <p:cNvPr id="6173" name="Text Box 53"/>
          <p:cNvSpPr txBox="1">
            <a:spLocks noChangeArrowheads="1"/>
          </p:cNvSpPr>
          <p:nvPr/>
        </p:nvSpPr>
        <p:spPr bwMode="auto">
          <a:xfrm>
            <a:off x="5470525" y="2208213"/>
            <a:ext cx="141288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/>
              <a:t>t</a:t>
            </a:r>
            <a:r>
              <a:rPr lang="en-US" baseline="-25000"/>
              <a:t>s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8316913" y="984250"/>
            <a:ext cx="107950" cy="107950"/>
            <a:chOff x="4694" y="1638"/>
            <a:chExt cx="68" cy="68"/>
          </a:xfrm>
        </p:grpSpPr>
        <p:sp>
          <p:nvSpPr>
            <p:cNvPr id="6178" name="Line 60"/>
            <p:cNvSpPr>
              <a:spLocks noChangeShapeType="1"/>
            </p:cNvSpPr>
            <p:nvPr/>
          </p:nvSpPr>
          <p:spPr bwMode="auto">
            <a:xfrm flipV="1">
              <a:off x="4694" y="1638"/>
              <a:ext cx="68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6179" name="Line 61"/>
            <p:cNvSpPr>
              <a:spLocks noChangeShapeType="1"/>
            </p:cNvSpPr>
            <p:nvPr/>
          </p:nvSpPr>
          <p:spPr bwMode="auto">
            <a:xfrm flipH="1" flipV="1">
              <a:off x="4694" y="1638"/>
              <a:ext cx="68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3" name="Group 54"/>
          <p:cNvGrpSpPr>
            <a:grpSpLocks noChangeAspect="1"/>
          </p:cNvGrpSpPr>
          <p:nvPr/>
        </p:nvGrpSpPr>
        <p:grpSpPr bwMode="auto">
          <a:xfrm>
            <a:off x="5832475" y="2641597"/>
            <a:ext cx="287338" cy="171450"/>
            <a:chOff x="3334" y="3612"/>
            <a:chExt cx="1134" cy="680"/>
          </a:xfrm>
          <a:solidFill>
            <a:schemeClr val="accent1"/>
          </a:solidFill>
        </p:grpSpPr>
        <p:sp>
          <p:nvSpPr>
            <p:cNvPr id="77" name="Rectangle 55"/>
            <p:cNvSpPr>
              <a:spLocks noChangeAspect="1" noChangeArrowheads="1"/>
            </p:cNvSpPr>
            <p:nvPr/>
          </p:nvSpPr>
          <p:spPr bwMode="auto">
            <a:xfrm>
              <a:off x="3334" y="3612"/>
              <a:ext cx="1134" cy="68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AutoShape 56"/>
            <p:cNvSpPr>
              <a:spLocks noChangeAspect="1" noChangeArrowheads="1"/>
            </p:cNvSpPr>
            <p:nvPr/>
          </p:nvSpPr>
          <p:spPr bwMode="auto">
            <a:xfrm>
              <a:off x="3334" y="3794"/>
              <a:ext cx="1134" cy="498"/>
            </a:xfrm>
            <a:prstGeom prst="triangle">
              <a:avLst>
                <a:gd name="adj" fmla="val 50000"/>
              </a:avLst>
            </a:prstGeom>
            <a:grp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AutoShape 57"/>
            <p:cNvSpPr>
              <a:spLocks noChangeAspect="1" noChangeArrowheads="1"/>
            </p:cNvSpPr>
            <p:nvPr/>
          </p:nvSpPr>
          <p:spPr bwMode="auto">
            <a:xfrm flipV="1">
              <a:off x="3334" y="3612"/>
              <a:ext cx="1134" cy="431"/>
            </a:xfrm>
            <a:prstGeom prst="triangle">
              <a:avLst>
                <a:gd name="adj" fmla="val 50000"/>
              </a:avLst>
            </a:prstGeom>
            <a:grp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0" name="Oval 58"/>
          <p:cNvSpPr>
            <a:spLocks noChangeArrowheads="1"/>
          </p:cNvSpPr>
          <p:nvPr/>
        </p:nvSpPr>
        <p:spPr bwMode="auto">
          <a:xfrm>
            <a:off x="5759450" y="2568575"/>
            <a:ext cx="179388" cy="179388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177" name="Text Box 64"/>
          <p:cNvSpPr txBox="1">
            <a:spLocks noChangeArrowheads="1"/>
          </p:cNvSpPr>
          <p:nvPr/>
        </p:nvSpPr>
        <p:spPr bwMode="auto">
          <a:xfrm>
            <a:off x="4984750" y="2106613"/>
            <a:ext cx="212725" cy="2778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de-DE" i="1"/>
              <a:t>p</a:t>
            </a:r>
            <a:r>
              <a:rPr lang="de-DE" baseline="-25000"/>
              <a:t>9</a:t>
            </a:r>
            <a:endParaRPr 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3.33333E-6 L 0.00782 -0.24144 " pathEditMode="relative" ptsTypes="AA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0.24144 L 0.12587 -0.24144 " pathEditMode="relative" ptsTypes="AA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87 -0.24144 L 0.31893 -0.24144 " pathEditMode="relative" ptsTypes="AA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893 -0.24144 L 6.38889E-6 3.33333E-6 " pathEditMode="relative" ptsTypes="AA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3.33333E-6 L 0.31893 -0.24144 " pathEditMode="relative" ptsTypes="AA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00232 L 0.27587 -0.23565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-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lnSpc>
                <a:spcPct val="100000"/>
              </a:lnSpc>
            </a:pPr>
            <a:endParaRPr lang="en-US" smtClean="0"/>
          </a:p>
          <a:p>
            <a:pPr>
              <a:lnSpc>
                <a:spcPct val="100000"/>
              </a:lnSpc>
              <a:buFont typeface="Arial Unicode MS" pitchFamily="34" charset="-128"/>
              <a:buNone/>
            </a:pPr>
            <a:r>
              <a:rPr lang="en-US" smtClean="0"/>
              <a:t>	Phases for processing a</a:t>
            </a:r>
            <a:br>
              <a:rPr lang="en-US" smtClean="0"/>
            </a:br>
            <a:r>
              <a:rPr lang="en-US" smtClean="0"/>
              <a:t>trajectory-based query</a:t>
            </a:r>
            <a:endParaRPr lang="en-US" i="1" smtClean="0"/>
          </a:p>
          <a:p>
            <a:pPr lvl="4">
              <a:lnSpc>
                <a:spcPct val="100000"/>
              </a:lnSpc>
            </a:pPr>
            <a:endParaRPr lang="en-US" smtClean="0"/>
          </a:p>
          <a:p>
            <a:pPr lvl="1">
              <a:lnSpc>
                <a:spcPct val="100000"/>
              </a:lnSpc>
              <a:buFont typeface="Arial Unicode MS" pitchFamily="34" charset="-128"/>
              <a:buNone/>
            </a:pPr>
            <a:r>
              <a:rPr lang="en-US" smtClean="0">
                <a:solidFill>
                  <a:schemeClr val="tx2"/>
                </a:solidFill>
              </a:rPr>
              <a:t>1.	Access </a:t>
            </a:r>
            <a:r>
              <a:rPr lang="en-US" smtClean="0"/>
              <a:t>to queried trajectory</a:t>
            </a:r>
          </a:p>
          <a:p>
            <a:pPr lvl="2">
              <a:lnSpc>
                <a:spcPct val="100000"/>
              </a:lnSpc>
            </a:pPr>
            <a:r>
              <a:rPr lang="en-US" smtClean="0"/>
              <a:t>Home server scheme</a:t>
            </a:r>
          </a:p>
          <a:p>
            <a:pPr lvl="2">
              <a:lnSpc>
                <a:spcPct val="100000"/>
              </a:lnSpc>
            </a:pPr>
            <a:r>
              <a:rPr lang="en-US" smtClean="0"/>
              <a:t>Not in scope of this talk</a:t>
            </a:r>
          </a:p>
          <a:p>
            <a:pPr lvl="4">
              <a:lnSpc>
                <a:spcPct val="100000"/>
              </a:lnSpc>
            </a:pPr>
            <a:endParaRPr lang="en-US" smtClean="0"/>
          </a:p>
          <a:p>
            <a:pPr lvl="1">
              <a:lnSpc>
                <a:spcPct val="100000"/>
              </a:lnSpc>
              <a:buFont typeface="Arial Unicode MS" pitchFamily="34" charset="-128"/>
              <a:buNone/>
            </a:pPr>
            <a:r>
              <a:rPr lang="en-US" smtClean="0">
                <a:solidFill>
                  <a:schemeClr val="tx2"/>
                </a:solidFill>
              </a:rPr>
              <a:t>2.	Trajectory-based routing</a:t>
            </a:r>
            <a:r>
              <a:rPr lang="en-US" smtClean="0"/>
              <a:t> to </a:t>
            </a:r>
            <a:r>
              <a:rPr lang="en-US" i="1" smtClean="0"/>
              <a:t>t</a:t>
            </a:r>
            <a:r>
              <a:rPr lang="en-US" baseline="-25000" smtClean="0"/>
              <a:t>e</a:t>
            </a:r>
            <a:r>
              <a:rPr lang="en-US" smtClean="0"/>
              <a:t> or </a:t>
            </a:r>
            <a:r>
              <a:rPr lang="en-US" i="1" smtClean="0"/>
              <a:t>t</a:t>
            </a:r>
            <a:r>
              <a:rPr lang="en-US" baseline="-25000" smtClean="0"/>
              <a:t>s</a:t>
            </a:r>
            <a:r>
              <a:rPr lang="en-US" smtClean="0"/>
              <a:t> using </a:t>
            </a:r>
            <a:r>
              <a:rPr lang="en-US" smtClean="0">
                <a:solidFill>
                  <a:schemeClr val="tx2"/>
                </a:solidFill>
              </a:rPr>
              <a:t>linking pointers</a:t>
            </a:r>
          </a:p>
          <a:p>
            <a:pPr lvl="4">
              <a:lnSpc>
                <a:spcPct val="100000"/>
              </a:lnSpc>
            </a:pPr>
            <a:endParaRPr lang="en-US" smtClean="0"/>
          </a:p>
          <a:p>
            <a:pPr lvl="1">
              <a:lnSpc>
                <a:spcPct val="100000"/>
              </a:lnSpc>
              <a:buFont typeface="Arial Unicode MS" pitchFamily="34" charset="-128"/>
              <a:buNone/>
            </a:pPr>
            <a:r>
              <a:rPr lang="en-US" smtClean="0">
                <a:solidFill>
                  <a:schemeClr val="tx2"/>
                </a:solidFill>
              </a:rPr>
              <a:t>3.	</a:t>
            </a:r>
            <a:r>
              <a:rPr lang="en-US" smtClean="0"/>
              <a:t>Trajectory-based routing and </a:t>
            </a:r>
            <a:r>
              <a:rPr lang="en-US" smtClean="0">
                <a:solidFill>
                  <a:schemeClr val="tx2"/>
                </a:solidFill>
              </a:rPr>
              <a:t>processing</a:t>
            </a:r>
            <a:r>
              <a:rPr lang="en-US" smtClean="0"/>
              <a:t> from </a:t>
            </a:r>
            <a:r>
              <a:rPr lang="en-US" i="1" smtClean="0"/>
              <a:t>t</a:t>
            </a:r>
            <a:r>
              <a:rPr lang="en-US" baseline="-25000" smtClean="0"/>
              <a:t>e</a:t>
            </a:r>
            <a:r>
              <a:rPr lang="en-US" smtClean="0"/>
              <a:t> to </a:t>
            </a:r>
            <a:r>
              <a:rPr lang="en-US" i="1" smtClean="0"/>
              <a:t>t</a:t>
            </a:r>
            <a:r>
              <a:rPr lang="en-US" baseline="-25000" smtClean="0"/>
              <a:t>s</a:t>
            </a:r>
            <a:endParaRPr lang="en-US" smtClean="0"/>
          </a:p>
          <a:p>
            <a:pPr lvl="4"/>
            <a:endParaRPr lang="en-US" smtClean="0"/>
          </a:p>
          <a:p>
            <a:endParaRPr lang="en-US" smtClean="0"/>
          </a:p>
          <a:p>
            <a:pPr>
              <a:buFont typeface="Arial Unicode MS" pitchFamily="34" charset="-128"/>
              <a:buNone/>
            </a:pPr>
            <a:r>
              <a:rPr lang="en-US" smtClean="0">
                <a:sym typeface="Wingdings" pitchFamily="2" charset="2"/>
              </a:rPr>
              <a:t>	</a:t>
            </a:r>
            <a:r>
              <a:rPr lang="en-US" smtClean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smtClean="0">
                <a:sym typeface="Wingdings" pitchFamily="2" charset="2"/>
              </a:rPr>
              <a:t> Trajectory-based routing in 2</a:t>
            </a:r>
            <a:r>
              <a:rPr lang="en-US" baseline="30000" smtClean="0">
                <a:sym typeface="Wingdings" pitchFamily="2" charset="2"/>
              </a:rPr>
              <a:t>nd</a:t>
            </a:r>
            <a:r>
              <a:rPr lang="en-US" smtClean="0">
                <a:sym typeface="Wingdings" pitchFamily="2" charset="2"/>
              </a:rPr>
              <a:t> and 3</a:t>
            </a:r>
            <a:r>
              <a:rPr lang="en-US" baseline="30000" smtClean="0">
                <a:sym typeface="Wingdings" pitchFamily="2" charset="2"/>
              </a:rPr>
              <a:t>rd</a:t>
            </a:r>
            <a:r>
              <a:rPr lang="en-US" smtClean="0">
                <a:sym typeface="Wingdings" pitchFamily="2" charset="2"/>
              </a:rPr>
              <a:t> phase can take a lot of hops</a:t>
            </a:r>
          </a:p>
          <a:p>
            <a:pPr lvl="2"/>
            <a:r>
              <a:rPr lang="en-US" smtClean="0">
                <a:sym typeface="Wingdings" pitchFamily="2" charset="2"/>
              </a:rPr>
              <a:t>Depends on time span to cover and trajectory route</a:t>
            </a:r>
            <a:endParaRPr lang="en-US" smtClean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500563" y="768350"/>
            <a:ext cx="4679950" cy="21605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2" name="Freihandform 40"/>
          <p:cNvSpPr>
            <a:spLocks noChangeArrowheads="1"/>
          </p:cNvSpPr>
          <p:nvPr/>
        </p:nvSpPr>
        <p:spPr bwMode="auto">
          <a:xfrm>
            <a:off x="4791075" y="2190750"/>
            <a:ext cx="820738" cy="265113"/>
          </a:xfrm>
          <a:custGeom>
            <a:avLst/>
            <a:gdLst>
              <a:gd name="T0" fmla="*/ 0 w 821532"/>
              <a:gd name="T1" fmla="*/ 108458 h 264319"/>
              <a:gd name="T2" fmla="*/ 61674 w 821532"/>
              <a:gd name="T3" fmla="*/ 197620 h 264319"/>
              <a:gd name="T4" fmla="*/ 279904 w 821532"/>
              <a:gd name="T5" fmla="*/ 267509 h 264319"/>
              <a:gd name="T6" fmla="*/ 332089 w 821532"/>
              <a:gd name="T7" fmla="*/ 236179 h 264319"/>
              <a:gd name="T8" fmla="*/ 538459 w 821532"/>
              <a:gd name="T9" fmla="*/ 195209 h 264319"/>
              <a:gd name="T10" fmla="*/ 645201 w 821532"/>
              <a:gd name="T11" fmla="*/ 89169 h 264319"/>
              <a:gd name="T12" fmla="*/ 818361 w 821532"/>
              <a:gd name="T13" fmla="*/ 0 h 2643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1532"/>
              <a:gd name="T22" fmla="*/ 0 h 264319"/>
              <a:gd name="T23" fmla="*/ 821532 w 821532"/>
              <a:gd name="T24" fmla="*/ 264319 h 26431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1532" h="264319">
                <a:moveTo>
                  <a:pt x="0" y="107164"/>
                </a:moveTo>
                <a:lnTo>
                  <a:pt x="61914" y="195263"/>
                </a:lnTo>
                <a:lnTo>
                  <a:pt x="280989" y="264319"/>
                </a:lnTo>
                <a:lnTo>
                  <a:pt x="333376" y="233363"/>
                </a:lnTo>
                <a:lnTo>
                  <a:pt x="540545" y="192881"/>
                </a:lnTo>
                <a:lnTo>
                  <a:pt x="647701" y="88106"/>
                </a:lnTo>
                <a:lnTo>
                  <a:pt x="821532" y="0"/>
                </a:lnTo>
              </a:path>
            </a:pathLst>
          </a:custGeom>
          <a:noFill/>
          <a:ln w="101600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Processing Scheme</a:t>
            </a:r>
          </a:p>
        </p:txBody>
      </p:sp>
      <p:sp>
        <p:nvSpPr>
          <p:cNvPr id="7174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8174A5-2448-4EE7-AEB0-90E2EA72DF9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5219700" y="768350"/>
            <a:ext cx="0" cy="2160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6299200" y="768350"/>
            <a:ext cx="0" cy="2160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7380288" y="768350"/>
            <a:ext cx="0" cy="1081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5219700" y="1849438"/>
            <a:ext cx="3960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>
            <a:off x="8459788" y="1849438"/>
            <a:ext cx="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180" name="Freeform 22"/>
          <p:cNvSpPr>
            <a:spLocks/>
          </p:cNvSpPr>
          <p:nvPr/>
        </p:nvSpPr>
        <p:spPr bwMode="auto">
          <a:xfrm>
            <a:off x="5319713" y="1381125"/>
            <a:ext cx="223837" cy="290513"/>
          </a:xfrm>
          <a:custGeom>
            <a:avLst/>
            <a:gdLst>
              <a:gd name="T0" fmla="*/ 2147483647 w 141"/>
              <a:gd name="T1" fmla="*/ 0 h 183"/>
              <a:gd name="T2" fmla="*/ 2147483647 w 141"/>
              <a:gd name="T3" fmla="*/ 2147483647 h 183"/>
              <a:gd name="T4" fmla="*/ 0 w 141"/>
              <a:gd name="T5" fmla="*/ 2147483647 h 183"/>
              <a:gd name="T6" fmla="*/ 0 60000 65536"/>
              <a:gd name="T7" fmla="*/ 0 60000 65536"/>
              <a:gd name="T8" fmla="*/ 0 60000 65536"/>
              <a:gd name="T9" fmla="*/ 0 w 141"/>
              <a:gd name="T10" fmla="*/ 0 h 183"/>
              <a:gd name="T11" fmla="*/ 141 w 141"/>
              <a:gd name="T12" fmla="*/ 183 h 1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" h="183">
                <a:moveTo>
                  <a:pt x="50" y="0"/>
                </a:moveTo>
                <a:lnTo>
                  <a:pt x="141" y="113"/>
                </a:lnTo>
                <a:lnTo>
                  <a:pt x="0" y="18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oval" w="med" len="med"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81" name="Freeform 23"/>
          <p:cNvSpPr>
            <a:spLocks/>
          </p:cNvSpPr>
          <p:nvPr/>
        </p:nvSpPr>
        <p:spPr bwMode="auto">
          <a:xfrm>
            <a:off x="4714875" y="1706563"/>
            <a:ext cx="407988" cy="754062"/>
          </a:xfrm>
          <a:custGeom>
            <a:avLst/>
            <a:gdLst>
              <a:gd name="T0" fmla="*/ 2147483647 w 257"/>
              <a:gd name="T1" fmla="*/ 0 h 475"/>
              <a:gd name="T2" fmla="*/ 2147483647 w 257"/>
              <a:gd name="T3" fmla="*/ 2147483647 h 475"/>
              <a:gd name="T4" fmla="*/ 2147483647 w 257"/>
              <a:gd name="T5" fmla="*/ 2147483647 h 475"/>
              <a:gd name="T6" fmla="*/ 0 w 257"/>
              <a:gd name="T7" fmla="*/ 2147483647 h 475"/>
              <a:gd name="T8" fmla="*/ 2147483647 w 257"/>
              <a:gd name="T9" fmla="*/ 2147483647 h 475"/>
              <a:gd name="T10" fmla="*/ 2147483647 w 257"/>
              <a:gd name="T11" fmla="*/ 2147483647 h 475"/>
              <a:gd name="T12" fmla="*/ 2147483647 w 257"/>
              <a:gd name="T13" fmla="*/ 2147483647 h 4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7"/>
              <a:gd name="T22" fmla="*/ 0 h 475"/>
              <a:gd name="T23" fmla="*/ 257 w 257"/>
              <a:gd name="T24" fmla="*/ 475 h 4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7" h="475">
                <a:moveTo>
                  <a:pt x="247" y="0"/>
                </a:moveTo>
                <a:lnTo>
                  <a:pt x="114" y="44"/>
                </a:lnTo>
                <a:lnTo>
                  <a:pt x="23" y="158"/>
                </a:lnTo>
                <a:lnTo>
                  <a:pt x="0" y="294"/>
                </a:lnTo>
                <a:lnTo>
                  <a:pt x="91" y="430"/>
                </a:lnTo>
                <a:lnTo>
                  <a:pt x="227" y="475"/>
                </a:lnTo>
                <a:lnTo>
                  <a:pt x="257" y="45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82" name="Freeform 24"/>
          <p:cNvSpPr>
            <a:spLocks/>
          </p:cNvSpPr>
          <p:nvPr/>
        </p:nvSpPr>
        <p:spPr bwMode="auto">
          <a:xfrm>
            <a:off x="5329238" y="2065338"/>
            <a:ext cx="866775" cy="317500"/>
          </a:xfrm>
          <a:custGeom>
            <a:avLst/>
            <a:gdLst>
              <a:gd name="T0" fmla="*/ 0 w 546"/>
              <a:gd name="T1" fmla="*/ 2147483647 h 200"/>
              <a:gd name="T2" fmla="*/ 2147483647 w 546"/>
              <a:gd name="T3" fmla="*/ 2147483647 h 200"/>
              <a:gd name="T4" fmla="*/ 2147483647 w 546"/>
              <a:gd name="T5" fmla="*/ 2147483647 h 200"/>
              <a:gd name="T6" fmla="*/ 2147483647 w 546"/>
              <a:gd name="T7" fmla="*/ 0 h 200"/>
              <a:gd name="T8" fmla="*/ 2147483647 w 546"/>
              <a:gd name="T9" fmla="*/ 2147483647 h 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"/>
              <a:gd name="T16" fmla="*/ 0 h 200"/>
              <a:gd name="T17" fmla="*/ 546 w 546"/>
              <a:gd name="T18" fmla="*/ 200 h 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" h="200">
                <a:moveTo>
                  <a:pt x="0" y="200"/>
                </a:moveTo>
                <a:lnTo>
                  <a:pt x="67" y="136"/>
                </a:lnTo>
                <a:lnTo>
                  <a:pt x="248" y="45"/>
                </a:lnTo>
                <a:lnTo>
                  <a:pt x="430" y="0"/>
                </a:lnTo>
                <a:lnTo>
                  <a:pt x="546" y="1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83" name="Freeform 25"/>
          <p:cNvSpPr>
            <a:spLocks/>
          </p:cNvSpPr>
          <p:nvPr/>
        </p:nvSpPr>
        <p:spPr bwMode="auto">
          <a:xfrm>
            <a:off x="6411913" y="1957388"/>
            <a:ext cx="428625" cy="179387"/>
          </a:xfrm>
          <a:custGeom>
            <a:avLst/>
            <a:gdLst>
              <a:gd name="T0" fmla="*/ 0 w 270"/>
              <a:gd name="T1" fmla="*/ 2147483647 h 113"/>
              <a:gd name="T2" fmla="*/ 2147483647 w 270"/>
              <a:gd name="T3" fmla="*/ 2147483647 h 113"/>
              <a:gd name="T4" fmla="*/ 2147483647 w 270"/>
              <a:gd name="T5" fmla="*/ 2147483647 h 113"/>
              <a:gd name="T6" fmla="*/ 2147483647 w 270"/>
              <a:gd name="T7" fmla="*/ 0 h 113"/>
              <a:gd name="T8" fmla="*/ 0 60000 65536"/>
              <a:gd name="T9" fmla="*/ 0 60000 65536"/>
              <a:gd name="T10" fmla="*/ 0 60000 65536"/>
              <a:gd name="T11" fmla="*/ 0 60000 65536"/>
              <a:gd name="T12" fmla="*/ 0 w 270"/>
              <a:gd name="T13" fmla="*/ 0 h 113"/>
              <a:gd name="T14" fmla="*/ 270 w 270"/>
              <a:gd name="T15" fmla="*/ 113 h 1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0" h="113">
                <a:moveTo>
                  <a:pt x="0" y="112"/>
                </a:moveTo>
                <a:lnTo>
                  <a:pt x="65" y="113"/>
                </a:lnTo>
                <a:lnTo>
                  <a:pt x="179" y="68"/>
                </a:lnTo>
                <a:lnTo>
                  <a:pt x="27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84" name="Freeform 26"/>
          <p:cNvSpPr>
            <a:spLocks/>
          </p:cNvSpPr>
          <p:nvPr/>
        </p:nvSpPr>
        <p:spPr bwMode="auto">
          <a:xfrm>
            <a:off x="6923088" y="1597025"/>
            <a:ext cx="312737" cy="141288"/>
          </a:xfrm>
          <a:custGeom>
            <a:avLst/>
            <a:gdLst>
              <a:gd name="T0" fmla="*/ 0 w 197"/>
              <a:gd name="T1" fmla="*/ 2147483647 h 89"/>
              <a:gd name="T2" fmla="*/ 2147483647 w 197"/>
              <a:gd name="T3" fmla="*/ 2147483647 h 89"/>
              <a:gd name="T4" fmla="*/ 2147483647 w 197"/>
              <a:gd name="T5" fmla="*/ 0 h 89"/>
              <a:gd name="T6" fmla="*/ 0 60000 65536"/>
              <a:gd name="T7" fmla="*/ 0 60000 65536"/>
              <a:gd name="T8" fmla="*/ 0 60000 65536"/>
              <a:gd name="T9" fmla="*/ 0 w 197"/>
              <a:gd name="T10" fmla="*/ 0 h 89"/>
              <a:gd name="T11" fmla="*/ 197 w 197"/>
              <a:gd name="T12" fmla="*/ 89 h 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7" h="89">
                <a:moveTo>
                  <a:pt x="0" y="89"/>
                </a:moveTo>
                <a:lnTo>
                  <a:pt x="61" y="23"/>
                </a:lnTo>
                <a:lnTo>
                  <a:pt x="197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85" name="Line 31"/>
          <p:cNvSpPr>
            <a:spLocks noChangeShapeType="1"/>
          </p:cNvSpPr>
          <p:nvPr/>
        </p:nvSpPr>
        <p:spPr bwMode="auto">
          <a:xfrm flipV="1">
            <a:off x="5111750" y="2389188"/>
            <a:ext cx="215900" cy="34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186" name="Line 32"/>
          <p:cNvSpPr>
            <a:spLocks noChangeShapeType="1"/>
          </p:cNvSpPr>
          <p:nvPr/>
        </p:nvSpPr>
        <p:spPr bwMode="auto">
          <a:xfrm flipV="1">
            <a:off x="5111750" y="1668463"/>
            <a:ext cx="215900" cy="34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187" name="Line 33"/>
          <p:cNvSpPr>
            <a:spLocks noChangeShapeType="1"/>
          </p:cNvSpPr>
          <p:nvPr/>
        </p:nvSpPr>
        <p:spPr bwMode="auto">
          <a:xfrm flipH="1" flipV="1">
            <a:off x="6191250" y="2100263"/>
            <a:ext cx="215900" cy="34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188" name="Line 34"/>
          <p:cNvSpPr>
            <a:spLocks noChangeShapeType="1"/>
          </p:cNvSpPr>
          <p:nvPr/>
        </p:nvSpPr>
        <p:spPr bwMode="auto">
          <a:xfrm flipV="1">
            <a:off x="6838950" y="1741488"/>
            <a:ext cx="73025" cy="2159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grpSp>
        <p:nvGrpSpPr>
          <p:cNvPr id="7189" name="Group 49"/>
          <p:cNvGrpSpPr>
            <a:grpSpLocks/>
          </p:cNvGrpSpPr>
          <p:nvPr/>
        </p:nvGrpSpPr>
        <p:grpSpPr bwMode="auto">
          <a:xfrm>
            <a:off x="8531225" y="2208213"/>
            <a:ext cx="107950" cy="107950"/>
            <a:chOff x="4694" y="1638"/>
            <a:chExt cx="68" cy="68"/>
          </a:xfrm>
        </p:grpSpPr>
        <p:sp>
          <p:nvSpPr>
            <p:cNvPr id="7208" name="Line 47"/>
            <p:cNvSpPr>
              <a:spLocks noChangeShapeType="1"/>
            </p:cNvSpPr>
            <p:nvPr/>
          </p:nvSpPr>
          <p:spPr bwMode="auto">
            <a:xfrm flipV="1">
              <a:off x="4694" y="1638"/>
              <a:ext cx="68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  <p:sp>
          <p:nvSpPr>
            <p:cNvPr id="7209" name="Line 48"/>
            <p:cNvSpPr>
              <a:spLocks noChangeShapeType="1"/>
            </p:cNvSpPr>
            <p:nvPr/>
          </p:nvSpPr>
          <p:spPr bwMode="auto">
            <a:xfrm flipH="1" flipV="1">
              <a:off x="4694" y="1638"/>
              <a:ext cx="68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7190" name="Text Box 50"/>
          <p:cNvSpPr txBox="1">
            <a:spLocks noChangeArrowheads="1"/>
          </p:cNvSpPr>
          <p:nvPr/>
        </p:nvSpPr>
        <p:spPr bwMode="auto">
          <a:xfrm>
            <a:off x="8501063" y="1857375"/>
            <a:ext cx="431800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de-DE"/>
              <a:t>f</a:t>
            </a:r>
            <a:r>
              <a:rPr lang="de-DE" baseline="-25000"/>
              <a:t>h</a:t>
            </a:r>
            <a:r>
              <a:rPr lang="de-DE"/>
              <a:t>(</a:t>
            </a:r>
            <a:r>
              <a:rPr lang="de-DE" i="1"/>
              <a:t>o</a:t>
            </a:r>
            <a:r>
              <a:rPr lang="de-DE"/>
              <a:t>)</a:t>
            </a:r>
            <a:endParaRPr lang="en-US" baseline="-25000"/>
          </a:p>
        </p:txBody>
      </p:sp>
      <p:sp>
        <p:nvSpPr>
          <p:cNvPr id="7191" name="Line 51"/>
          <p:cNvSpPr>
            <a:spLocks noChangeShapeType="1"/>
          </p:cNvSpPr>
          <p:nvPr/>
        </p:nvSpPr>
        <p:spPr bwMode="auto">
          <a:xfrm flipH="1" flipV="1">
            <a:off x="6985000" y="1776413"/>
            <a:ext cx="1546225" cy="46831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192" name="Text Box 55"/>
          <p:cNvSpPr txBox="1">
            <a:spLocks noChangeArrowheads="1"/>
          </p:cNvSpPr>
          <p:nvPr/>
        </p:nvSpPr>
        <p:spPr bwMode="auto">
          <a:xfrm>
            <a:off x="5565775" y="2173288"/>
            <a:ext cx="149225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de-DE" i="1"/>
              <a:t>t</a:t>
            </a:r>
            <a:r>
              <a:rPr lang="de-DE" baseline="-25000"/>
              <a:t>e</a:t>
            </a:r>
            <a:endParaRPr lang="en-US" baseline="-25000"/>
          </a:p>
        </p:txBody>
      </p:sp>
      <p:sp>
        <p:nvSpPr>
          <p:cNvPr id="7193" name="Text Box 56"/>
          <p:cNvSpPr txBox="1">
            <a:spLocks noChangeArrowheads="1"/>
          </p:cNvSpPr>
          <p:nvPr/>
        </p:nvSpPr>
        <p:spPr bwMode="auto">
          <a:xfrm>
            <a:off x="4572000" y="2244725"/>
            <a:ext cx="141288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de-DE" i="1"/>
              <a:t>t</a:t>
            </a:r>
            <a:r>
              <a:rPr lang="de-DE" baseline="-25000"/>
              <a:t>s</a:t>
            </a:r>
            <a:endParaRPr lang="en-US" baseline="-25000"/>
          </a:p>
        </p:txBody>
      </p:sp>
      <p:sp>
        <p:nvSpPr>
          <p:cNvPr id="46" name="Text Box 36"/>
          <p:cNvSpPr txBox="1">
            <a:spLocks noChangeArrowheads="1"/>
          </p:cNvSpPr>
          <p:nvPr/>
        </p:nvSpPr>
        <p:spPr bwMode="auto">
          <a:xfrm>
            <a:off x="7667625" y="1020763"/>
            <a:ext cx="698500" cy="29845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tIns="10800" rIns="54000" bIns="10800">
            <a:spAutoFit/>
          </a:bodyPr>
          <a:lstStyle/>
          <a:p>
            <a:r>
              <a:rPr lang="en-US"/>
              <a:t>Client</a:t>
            </a:r>
          </a:p>
        </p:txBody>
      </p:sp>
      <p:sp>
        <p:nvSpPr>
          <p:cNvPr id="7195" name="Text Box 69"/>
          <p:cNvSpPr txBox="1">
            <a:spLocks noChangeArrowheads="1"/>
          </p:cNvSpPr>
          <p:nvPr/>
        </p:nvSpPr>
        <p:spPr bwMode="auto">
          <a:xfrm>
            <a:off x="6572250" y="1524000"/>
            <a:ext cx="298450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de-DE" i="1"/>
              <a:t>p</a:t>
            </a:r>
            <a:r>
              <a:rPr lang="de-DE" baseline="-25000"/>
              <a:t>21</a:t>
            </a:r>
            <a:endParaRPr lang="en-US" baseline="-25000"/>
          </a:p>
        </p:txBody>
      </p:sp>
      <p:sp>
        <p:nvSpPr>
          <p:cNvPr id="52" name="Oval 68"/>
          <p:cNvSpPr>
            <a:spLocks noChangeArrowheads="1"/>
          </p:cNvSpPr>
          <p:nvPr/>
        </p:nvSpPr>
        <p:spPr bwMode="auto">
          <a:xfrm>
            <a:off x="8856663" y="984250"/>
            <a:ext cx="179387" cy="179388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3" name="AutoShape 45"/>
          <p:cNvSpPr>
            <a:spLocks noChangeArrowheads="1"/>
          </p:cNvSpPr>
          <p:nvPr/>
        </p:nvSpPr>
        <p:spPr bwMode="auto">
          <a:xfrm>
            <a:off x="6858000" y="811213"/>
            <a:ext cx="442913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/>
              <a:t>s</a:t>
            </a:r>
            <a:r>
              <a:rPr lang="en-US" baseline="-25000"/>
              <a:t>3</a:t>
            </a:r>
          </a:p>
        </p:txBody>
      </p:sp>
      <p:sp>
        <p:nvSpPr>
          <p:cNvPr id="54" name="AutoShape 46"/>
          <p:cNvSpPr>
            <a:spLocks noChangeArrowheads="1"/>
          </p:cNvSpPr>
          <p:nvPr/>
        </p:nvSpPr>
        <p:spPr bwMode="auto">
          <a:xfrm>
            <a:off x="8643938" y="811213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/>
              <a:t>s</a:t>
            </a:r>
            <a:r>
              <a:rPr lang="en-US" baseline="-25000"/>
              <a:t>4</a:t>
            </a:r>
          </a:p>
        </p:txBody>
      </p:sp>
      <p:sp>
        <p:nvSpPr>
          <p:cNvPr id="55" name="AutoShape 47"/>
          <p:cNvSpPr>
            <a:spLocks noChangeArrowheads="1"/>
          </p:cNvSpPr>
          <p:nvPr/>
        </p:nvSpPr>
        <p:spPr bwMode="auto">
          <a:xfrm>
            <a:off x="5786438" y="811213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56" name="AutoShape 48"/>
          <p:cNvSpPr>
            <a:spLocks noChangeArrowheads="1"/>
          </p:cNvSpPr>
          <p:nvPr/>
        </p:nvSpPr>
        <p:spPr bwMode="auto">
          <a:xfrm>
            <a:off x="4557713" y="811213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1</a:t>
            </a:r>
          </a:p>
        </p:txBody>
      </p:sp>
      <p:sp>
        <p:nvSpPr>
          <p:cNvPr id="57" name="AutoShape 49"/>
          <p:cNvSpPr>
            <a:spLocks noChangeArrowheads="1"/>
          </p:cNvSpPr>
          <p:nvPr/>
        </p:nvSpPr>
        <p:spPr bwMode="auto">
          <a:xfrm>
            <a:off x="7929563" y="2414588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6</a:t>
            </a:r>
          </a:p>
        </p:txBody>
      </p:sp>
      <p:sp>
        <p:nvSpPr>
          <p:cNvPr id="58" name="AutoShape 50"/>
          <p:cNvSpPr>
            <a:spLocks noChangeArrowheads="1"/>
          </p:cNvSpPr>
          <p:nvPr/>
        </p:nvSpPr>
        <p:spPr bwMode="auto">
          <a:xfrm>
            <a:off x="8643938" y="2414588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7</a:t>
            </a:r>
          </a:p>
        </p:txBody>
      </p:sp>
      <p:sp>
        <p:nvSpPr>
          <p:cNvPr id="59" name="AutoShape 51"/>
          <p:cNvSpPr>
            <a:spLocks noChangeArrowheads="1"/>
          </p:cNvSpPr>
          <p:nvPr/>
        </p:nvSpPr>
        <p:spPr bwMode="auto">
          <a:xfrm>
            <a:off x="5786438" y="2414588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5</a:t>
            </a:r>
          </a:p>
        </p:txBody>
      </p:sp>
      <p:grpSp>
        <p:nvGrpSpPr>
          <p:cNvPr id="3" name="Group 46"/>
          <p:cNvGrpSpPr>
            <a:grpSpLocks noChangeAspect="1"/>
          </p:cNvGrpSpPr>
          <p:nvPr/>
        </p:nvGrpSpPr>
        <p:grpSpPr bwMode="auto">
          <a:xfrm>
            <a:off x="7851775" y="1090613"/>
            <a:ext cx="287338" cy="171450"/>
            <a:chOff x="3334" y="3612"/>
            <a:chExt cx="1134" cy="680"/>
          </a:xfrm>
        </p:grpSpPr>
        <p:sp>
          <p:nvSpPr>
            <p:cNvPr id="7205" name="Rectangle 37"/>
            <p:cNvSpPr>
              <a:spLocks noChangeAspect="1" noChangeArrowheads="1"/>
            </p:cNvSpPr>
            <p:nvPr/>
          </p:nvSpPr>
          <p:spPr bwMode="auto">
            <a:xfrm>
              <a:off x="3334" y="3612"/>
              <a:ext cx="1134" cy="68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sp>
          <p:nvSpPr>
            <p:cNvPr id="7206" name="AutoShape 43"/>
            <p:cNvSpPr>
              <a:spLocks noChangeAspect="1" noChangeArrowheads="1"/>
            </p:cNvSpPr>
            <p:nvPr/>
          </p:nvSpPr>
          <p:spPr bwMode="auto">
            <a:xfrm>
              <a:off x="3334" y="3794"/>
              <a:ext cx="1134" cy="49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sp>
          <p:nvSpPr>
            <p:cNvPr id="7207" name="AutoShape 42"/>
            <p:cNvSpPr>
              <a:spLocks noChangeAspect="1" noChangeArrowheads="1"/>
            </p:cNvSpPr>
            <p:nvPr/>
          </p:nvSpPr>
          <p:spPr bwMode="auto">
            <a:xfrm flipV="1">
              <a:off x="3334" y="3612"/>
              <a:ext cx="1134" cy="43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4.44444E-6 L 0.08663 -0.0208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5.18519E-6 L -0.03785 0.17499 " pathEditMode="relative" ptsTypes="AA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63 -0.02106 L 0.08177 0.21759 " pathEditMode="relative" ptsTypes="AA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85 0.175 L -0.2224 0.09745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-3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77 0.21759 L -0.11441 -0.02176 " pathEditMode="relative" ptsTypes="AA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24 0.09745 C -0.22431 0.10879 -0.22917 0.12338 -0.23021 0.12893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1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42 -0.02176 L 0.00381 0.21968 " pathEditMode="relative" ptsTypes="AA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143 0.12847 C -0.23854 0.13611 -0.24549 0.14375 -0.25382 0.14792 C -0.26215 0.15208 -0.27205 0.15232 -0.28195 0.15278 " pathEditMode="relative" ptsTypes="aaA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299 0.15278 C -0.28594 0.15231 -0.29705 0.15092 -0.3007 0.1504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-1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1 0.21968 L -0.23247 0.225 " pathEditMode="relative" ptsTypes="AA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069 0.15047 C -0.30851 0.14653 -0.31632 0.14283 -0.32726 0.14491 C -0.33819 0.14699 -0.3526 0.15486 -0.36684 0.16297 " pathEditMode="relative" ptsTypes="aaA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684 0.1632 C -0.37379 0.16736 -0.38056 0.17176 -0.38507 0.17639 C -0.38959 0.18102 -0.3908 0.18704 -0.39393 0.19028 C -0.39705 0.19352 -0.40052 0.19468 -0.40382 0.19584 " pathEditMode="relative" ptsTypes="aaaA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382 0.19583 C -0.40642 0.19629 -0.41615 0.19838 -0.41945 0.19907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23 0.225 L -0.35591 -0.01597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927 0.19907 C -0.42118 0.20069 -0.42309 0.20231 -0.42761 0.20116 C -0.43212 0.2 -0.44236 0.19537 -0.44636 0.19213 C -0.45035 0.18889 -0.45104 0.18565 -0.45156 0.18241 " pathEditMode="relative" rAng="0" ptsTypes="aaaA">
                                      <p:cBhvr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521 -0.01482 C -0.29618 -0.0125 -0.07518 -0.00324 -0.00157 -0.00023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2" grpId="0" animBg="1"/>
      <p:bldP spid="52" grpId="1" animBg="1"/>
      <p:bldP spid="52" grpId="2" animBg="1"/>
      <p:bldP spid="52" grpId="3" animBg="1"/>
      <p:bldP spid="52" grpId="4" animBg="1"/>
      <p:bldP spid="52" grpId="5" animBg="1"/>
      <p:bldP spid="52" grpId="6" animBg="1"/>
      <p:bldP spid="52" grpId="7" animBg="1"/>
      <p:bldP spid="52" grpId="8" animBg="1"/>
      <p:bldP spid="52" grpId="9" animBg="1"/>
      <p:bldP spid="52" grpId="1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 Unicode MS" pitchFamily="34" charset="-128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2"/>
                </a:solidFill>
              </a:rPr>
              <a:t>Idea:</a:t>
            </a:r>
            <a:r>
              <a:rPr lang="en-US" smtClean="0"/>
              <a:t> Speed up routing by pointers to</a:t>
            </a:r>
            <a:br>
              <a:rPr lang="en-US" smtClean="0"/>
            </a:br>
            <a:r>
              <a:rPr lang="en-US" smtClean="0"/>
              <a:t>temporally distant positions</a:t>
            </a:r>
          </a:p>
          <a:p>
            <a:pPr lvl="3"/>
            <a:endParaRPr lang="en-US" smtClean="0"/>
          </a:p>
          <a:p>
            <a:pPr>
              <a:buFont typeface="Arial Unicode MS" pitchFamily="34" charset="-128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2"/>
                </a:solidFill>
              </a:rPr>
              <a:t>DTI</a:t>
            </a:r>
            <a:r>
              <a:rPr lang="en-US" smtClean="0"/>
              <a:t> scheme</a:t>
            </a:r>
          </a:p>
          <a:p>
            <a:pPr lvl="1"/>
            <a:r>
              <a:rPr lang="en-US" smtClean="0"/>
              <a:t>Creates skip list of DTI nodes and pointers for each trajectory</a:t>
            </a:r>
          </a:p>
          <a:p>
            <a:pPr lvl="1"/>
            <a:r>
              <a:rPr lang="en-US" smtClean="0"/>
              <a:t>Routing greedily selects pointer that is temporally closest to target</a:t>
            </a:r>
          </a:p>
          <a:p>
            <a:pPr lvl="2"/>
            <a:r>
              <a:rPr lang="en-US" smtClean="0"/>
              <a:t>Number of hops logarithmically depends on temporal routing distance</a:t>
            </a:r>
          </a:p>
          <a:p>
            <a:pPr lvl="1">
              <a:buFont typeface="Tahoma" pitchFamily="34" charset="0"/>
              <a:buNone/>
            </a:pPr>
            <a:r>
              <a:rPr lang="en-US" smtClean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smtClean="0">
                <a:sym typeface="Wingdings" pitchFamily="2" charset="2"/>
              </a:rPr>
              <a:t> DTI composes </a:t>
            </a:r>
            <a:r>
              <a:rPr lang="en-US" smtClean="0">
                <a:solidFill>
                  <a:schemeClr val="tx2"/>
                </a:solidFill>
                <a:sym typeface="Wingdings" pitchFamily="2" charset="2"/>
              </a:rPr>
              <a:t>overlay</a:t>
            </a:r>
            <a:r>
              <a:rPr lang="en-US" smtClean="0">
                <a:sym typeface="Wingdings" pitchFamily="2" charset="2"/>
              </a:rPr>
              <a:t> network</a:t>
            </a:r>
            <a:endParaRPr lang="en-US" smtClean="0"/>
          </a:p>
        </p:txBody>
      </p:sp>
      <p:sp>
        <p:nvSpPr>
          <p:cNvPr id="5" name="Rectangle 51"/>
          <p:cNvSpPr>
            <a:spLocks noChangeArrowheads="1"/>
          </p:cNvSpPr>
          <p:nvPr/>
        </p:nvSpPr>
        <p:spPr bwMode="auto">
          <a:xfrm>
            <a:off x="4500563" y="3857625"/>
            <a:ext cx="4679950" cy="21605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" name="Freihandform 77"/>
          <p:cNvSpPr>
            <a:spLocks noChangeArrowheads="1"/>
          </p:cNvSpPr>
          <p:nvPr/>
        </p:nvSpPr>
        <p:spPr bwMode="auto">
          <a:xfrm>
            <a:off x="8601075" y="4657725"/>
            <a:ext cx="39688" cy="14288"/>
          </a:xfrm>
          <a:custGeom>
            <a:avLst/>
            <a:gdLst>
              <a:gd name="T0" fmla="*/ 37402 w 40481"/>
              <a:gd name="T1" fmla="*/ 14288 h 14288"/>
              <a:gd name="T2" fmla="*/ 0 w 40481"/>
              <a:gd name="T3" fmla="*/ 0 h 14288"/>
              <a:gd name="T4" fmla="*/ 0 60000 65536"/>
              <a:gd name="T5" fmla="*/ 0 60000 65536"/>
              <a:gd name="T6" fmla="*/ 0 w 40481"/>
              <a:gd name="T7" fmla="*/ 0 h 14288"/>
              <a:gd name="T8" fmla="*/ 40481 w 40481"/>
              <a:gd name="T9" fmla="*/ 14288 h 14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481" h="14288">
                <a:moveTo>
                  <a:pt x="40481" y="14288"/>
                </a:moveTo>
                <a:lnTo>
                  <a:pt x="0" y="0"/>
                </a:lnTo>
              </a:path>
            </a:pathLst>
          </a:custGeom>
          <a:noFill/>
          <a:ln w="101600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197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DTI: Distributed Trajectory Index</a:t>
            </a:r>
          </a:p>
        </p:txBody>
      </p:sp>
      <p:sp>
        <p:nvSpPr>
          <p:cNvPr id="70" name="AutoShape 45"/>
          <p:cNvSpPr>
            <a:spLocks noChangeArrowheads="1"/>
          </p:cNvSpPr>
          <p:nvPr/>
        </p:nvSpPr>
        <p:spPr bwMode="auto">
          <a:xfrm>
            <a:off x="6858000" y="3929063"/>
            <a:ext cx="442913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/>
              <a:t>s</a:t>
            </a:r>
            <a:r>
              <a:rPr lang="en-US" baseline="-25000"/>
              <a:t>3</a:t>
            </a:r>
          </a:p>
        </p:txBody>
      </p:sp>
      <p:sp>
        <p:nvSpPr>
          <p:cNvPr id="71" name="AutoShape 46"/>
          <p:cNvSpPr>
            <a:spLocks noChangeArrowheads="1"/>
          </p:cNvSpPr>
          <p:nvPr/>
        </p:nvSpPr>
        <p:spPr bwMode="auto">
          <a:xfrm>
            <a:off x="8643938" y="3929063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/>
              <a:t>s</a:t>
            </a:r>
            <a:r>
              <a:rPr lang="en-US" baseline="-25000"/>
              <a:t>4</a:t>
            </a:r>
          </a:p>
        </p:txBody>
      </p:sp>
      <p:sp>
        <p:nvSpPr>
          <p:cNvPr id="72" name="AutoShape 47"/>
          <p:cNvSpPr>
            <a:spLocks noChangeArrowheads="1"/>
          </p:cNvSpPr>
          <p:nvPr/>
        </p:nvSpPr>
        <p:spPr bwMode="auto">
          <a:xfrm>
            <a:off x="5786438" y="3929063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73" name="AutoShape 48"/>
          <p:cNvSpPr>
            <a:spLocks noChangeArrowheads="1"/>
          </p:cNvSpPr>
          <p:nvPr/>
        </p:nvSpPr>
        <p:spPr bwMode="auto">
          <a:xfrm>
            <a:off x="4557713" y="3929063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1</a:t>
            </a:r>
          </a:p>
        </p:txBody>
      </p:sp>
      <p:sp>
        <p:nvSpPr>
          <p:cNvPr id="74" name="AutoShape 49"/>
          <p:cNvSpPr>
            <a:spLocks noChangeArrowheads="1"/>
          </p:cNvSpPr>
          <p:nvPr/>
        </p:nvSpPr>
        <p:spPr bwMode="auto">
          <a:xfrm>
            <a:off x="7929563" y="5532438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6</a:t>
            </a:r>
          </a:p>
        </p:txBody>
      </p:sp>
      <p:sp>
        <p:nvSpPr>
          <p:cNvPr id="75" name="AutoShape 50"/>
          <p:cNvSpPr>
            <a:spLocks noChangeArrowheads="1"/>
          </p:cNvSpPr>
          <p:nvPr/>
        </p:nvSpPr>
        <p:spPr bwMode="auto">
          <a:xfrm>
            <a:off x="8643938" y="5532438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7</a:t>
            </a:r>
          </a:p>
        </p:txBody>
      </p:sp>
      <p:sp>
        <p:nvSpPr>
          <p:cNvPr id="76" name="AutoShape 51"/>
          <p:cNvSpPr>
            <a:spLocks noChangeArrowheads="1"/>
          </p:cNvSpPr>
          <p:nvPr/>
        </p:nvSpPr>
        <p:spPr bwMode="auto">
          <a:xfrm>
            <a:off x="5786438" y="5532438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5</a:t>
            </a:r>
          </a:p>
        </p:txBody>
      </p:sp>
      <p:sp>
        <p:nvSpPr>
          <p:cNvPr id="8205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C2EF78-7EFF-408B-9EEE-352F1E945DF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206" name="Line 55"/>
          <p:cNvSpPr>
            <a:spLocks noChangeShapeType="1"/>
          </p:cNvSpPr>
          <p:nvPr/>
        </p:nvSpPr>
        <p:spPr bwMode="auto">
          <a:xfrm>
            <a:off x="9180513" y="3857625"/>
            <a:ext cx="0" cy="2160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07" name="Line 56"/>
          <p:cNvSpPr>
            <a:spLocks noChangeShapeType="1"/>
          </p:cNvSpPr>
          <p:nvPr/>
        </p:nvSpPr>
        <p:spPr bwMode="auto">
          <a:xfrm>
            <a:off x="5219700" y="3857625"/>
            <a:ext cx="0" cy="2160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08" name="Line 57"/>
          <p:cNvSpPr>
            <a:spLocks noChangeShapeType="1"/>
          </p:cNvSpPr>
          <p:nvPr/>
        </p:nvSpPr>
        <p:spPr bwMode="auto">
          <a:xfrm>
            <a:off x="6299200" y="3857625"/>
            <a:ext cx="0" cy="2160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09" name="Line 58"/>
          <p:cNvSpPr>
            <a:spLocks noChangeShapeType="1"/>
          </p:cNvSpPr>
          <p:nvPr/>
        </p:nvSpPr>
        <p:spPr bwMode="auto">
          <a:xfrm>
            <a:off x="7380288" y="3857625"/>
            <a:ext cx="0" cy="1081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210" name="Line 59"/>
          <p:cNvSpPr>
            <a:spLocks noChangeShapeType="1"/>
          </p:cNvSpPr>
          <p:nvPr/>
        </p:nvSpPr>
        <p:spPr bwMode="auto">
          <a:xfrm>
            <a:off x="5219700" y="4938713"/>
            <a:ext cx="3960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211" name="Line 60"/>
          <p:cNvSpPr>
            <a:spLocks noChangeShapeType="1"/>
          </p:cNvSpPr>
          <p:nvPr/>
        </p:nvSpPr>
        <p:spPr bwMode="auto">
          <a:xfrm>
            <a:off x="8459788" y="4938713"/>
            <a:ext cx="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212" name="Freeform 62"/>
          <p:cNvSpPr>
            <a:spLocks/>
          </p:cNvSpPr>
          <p:nvPr/>
        </p:nvSpPr>
        <p:spPr bwMode="auto">
          <a:xfrm>
            <a:off x="5319713" y="4470400"/>
            <a:ext cx="223837" cy="290513"/>
          </a:xfrm>
          <a:custGeom>
            <a:avLst/>
            <a:gdLst>
              <a:gd name="T0" fmla="*/ 2147483647 w 141"/>
              <a:gd name="T1" fmla="*/ 0 h 183"/>
              <a:gd name="T2" fmla="*/ 2147483647 w 141"/>
              <a:gd name="T3" fmla="*/ 2147483647 h 183"/>
              <a:gd name="T4" fmla="*/ 0 w 141"/>
              <a:gd name="T5" fmla="*/ 2147483647 h 183"/>
              <a:gd name="T6" fmla="*/ 0 60000 65536"/>
              <a:gd name="T7" fmla="*/ 0 60000 65536"/>
              <a:gd name="T8" fmla="*/ 0 60000 65536"/>
              <a:gd name="T9" fmla="*/ 0 w 141"/>
              <a:gd name="T10" fmla="*/ 0 h 183"/>
              <a:gd name="T11" fmla="*/ 141 w 141"/>
              <a:gd name="T12" fmla="*/ 183 h 1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" h="183">
                <a:moveTo>
                  <a:pt x="50" y="0"/>
                </a:moveTo>
                <a:lnTo>
                  <a:pt x="141" y="113"/>
                </a:lnTo>
                <a:lnTo>
                  <a:pt x="0" y="18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oval" w="med" len="med"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13" name="Freeform 63"/>
          <p:cNvSpPr>
            <a:spLocks/>
          </p:cNvSpPr>
          <p:nvPr/>
        </p:nvSpPr>
        <p:spPr bwMode="auto">
          <a:xfrm>
            <a:off x="4714875" y="4795838"/>
            <a:ext cx="407988" cy="754062"/>
          </a:xfrm>
          <a:custGeom>
            <a:avLst/>
            <a:gdLst>
              <a:gd name="T0" fmla="*/ 2147483647 w 257"/>
              <a:gd name="T1" fmla="*/ 0 h 475"/>
              <a:gd name="T2" fmla="*/ 2147483647 w 257"/>
              <a:gd name="T3" fmla="*/ 2147483647 h 475"/>
              <a:gd name="T4" fmla="*/ 2147483647 w 257"/>
              <a:gd name="T5" fmla="*/ 2147483647 h 475"/>
              <a:gd name="T6" fmla="*/ 0 w 257"/>
              <a:gd name="T7" fmla="*/ 2147483647 h 475"/>
              <a:gd name="T8" fmla="*/ 2147483647 w 257"/>
              <a:gd name="T9" fmla="*/ 2147483647 h 475"/>
              <a:gd name="T10" fmla="*/ 2147483647 w 257"/>
              <a:gd name="T11" fmla="*/ 2147483647 h 475"/>
              <a:gd name="T12" fmla="*/ 2147483647 w 257"/>
              <a:gd name="T13" fmla="*/ 2147483647 h 4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7"/>
              <a:gd name="T22" fmla="*/ 0 h 475"/>
              <a:gd name="T23" fmla="*/ 257 w 257"/>
              <a:gd name="T24" fmla="*/ 475 h 4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7" h="475">
                <a:moveTo>
                  <a:pt x="247" y="0"/>
                </a:moveTo>
                <a:lnTo>
                  <a:pt x="114" y="44"/>
                </a:lnTo>
                <a:lnTo>
                  <a:pt x="23" y="158"/>
                </a:lnTo>
                <a:lnTo>
                  <a:pt x="0" y="294"/>
                </a:lnTo>
                <a:lnTo>
                  <a:pt x="91" y="430"/>
                </a:lnTo>
                <a:lnTo>
                  <a:pt x="227" y="475"/>
                </a:lnTo>
                <a:lnTo>
                  <a:pt x="257" y="45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14" name="Freeform 64"/>
          <p:cNvSpPr>
            <a:spLocks/>
          </p:cNvSpPr>
          <p:nvPr/>
        </p:nvSpPr>
        <p:spPr bwMode="auto">
          <a:xfrm>
            <a:off x="5329238" y="5154613"/>
            <a:ext cx="866775" cy="317500"/>
          </a:xfrm>
          <a:custGeom>
            <a:avLst/>
            <a:gdLst>
              <a:gd name="T0" fmla="*/ 0 w 546"/>
              <a:gd name="T1" fmla="*/ 2147483647 h 200"/>
              <a:gd name="T2" fmla="*/ 2147483647 w 546"/>
              <a:gd name="T3" fmla="*/ 2147483647 h 200"/>
              <a:gd name="T4" fmla="*/ 2147483647 w 546"/>
              <a:gd name="T5" fmla="*/ 2147483647 h 200"/>
              <a:gd name="T6" fmla="*/ 2147483647 w 546"/>
              <a:gd name="T7" fmla="*/ 0 h 200"/>
              <a:gd name="T8" fmla="*/ 2147483647 w 546"/>
              <a:gd name="T9" fmla="*/ 2147483647 h 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"/>
              <a:gd name="T16" fmla="*/ 0 h 200"/>
              <a:gd name="T17" fmla="*/ 546 w 546"/>
              <a:gd name="T18" fmla="*/ 200 h 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" h="200">
                <a:moveTo>
                  <a:pt x="0" y="200"/>
                </a:moveTo>
                <a:lnTo>
                  <a:pt x="67" y="136"/>
                </a:lnTo>
                <a:lnTo>
                  <a:pt x="248" y="45"/>
                </a:lnTo>
                <a:lnTo>
                  <a:pt x="430" y="0"/>
                </a:lnTo>
                <a:lnTo>
                  <a:pt x="546" y="1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15" name="Freeform 65"/>
          <p:cNvSpPr>
            <a:spLocks/>
          </p:cNvSpPr>
          <p:nvPr/>
        </p:nvSpPr>
        <p:spPr bwMode="auto">
          <a:xfrm>
            <a:off x="6411913" y="5046663"/>
            <a:ext cx="428625" cy="179387"/>
          </a:xfrm>
          <a:custGeom>
            <a:avLst/>
            <a:gdLst>
              <a:gd name="T0" fmla="*/ 0 w 270"/>
              <a:gd name="T1" fmla="*/ 2147483647 h 113"/>
              <a:gd name="T2" fmla="*/ 2147483647 w 270"/>
              <a:gd name="T3" fmla="*/ 2147483647 h 113"/>
              <a:gd name="T4" fmla="*/ 2147483647 w 270"/>
              <a:gd name="T5" fmla="*/ 2147483647 h 113"/>
              <a:gd name="T6" fmla="*/ 2147483647 w 270"/>
              <a:gd name="T7" fmla="*/ 0 h 113"/>
              <a:gd name="T8" fmla="*/ 0 60000 65536"/>
              <a:gd name="T9" fmla="*/ 0 60000 65536"/>
              <a:gd name="T10" fmla="*/ 0 60000 65536"/>
              <a:gd name="T11" fmla="*/ 0 60000 65536"/>
              <a:gd name="T12" fmla="*/ 0 w 270"/>
              <a:gd name="T13" fmla="*/ 0 h 113"/>
              <a:gd name="T14" fmla="*/ 270 w 270"/>
              <a:gd name="T15" fmla="*/ 113 h 1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0" h="113">
                <a:moveTo>
                  <a:pt x="0" y="112"/>
                </a:moveTo>
                <a:lnTo>
                  <a:pt x="65" y="113"/>
                </a:lnTo>
                <a:lnTo>
                  <a:pt x="179" y="68"/>
                </a:lnTo>
                <a:lnTo>
                  <a:pt x="27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16" name="Freeform 66"/>
          <p:cNvSpPr>
            <a:spLocks/>
          </p:cNvSpPr>
          <p:nvPr/>
        </p:nvSpPr>
        <p:spPr bwMode="auto">
          <a:xfrm>
            <a:off x="6923088" y="4722813"/>
            <a:ext cx="317500" cy="114300"/>
          </a:xfrm>
          <a:custGeom>
            <a:avLst/>
            <a:gdLst>
              <a:gd name="T0" fmla="*/ 0 w 200"/>
              <a:gd name="T1" fmla="*/ 2147483647 h 72"/>
              <a:gd name="T2" fmla="*/ 2147483647 w 200"/>
              <a:gd name="T3" fmla="*/ 0 h 72"/>
              <a:gd name="T4" fmla="*/ 2147483647 w 200"/>
              <a:gd name="T5" fmla="*/ 2147483647 h 72"/>
              <a:gd name="T6" fmla="*/ 2147483647 w 200"/>
              <a:gd name="T7" fmla="*/ 2147483647 h 72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72"/>
              <a:gd name="T14" fmla="*/ 200 w 200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72">
                <a:moveTo>
                  <a:pt x="0" y="66"/>
                </a:moveTo>
                <a:lnTo>
                  <a:pt x="61" y="0"/>
                </a:lnTo>
                <a:lnTo>
                  <a:pt x="155" y="9"/>
                </a:lnTo>
                <a:lnTo>
                  <a:pt x="200" y="7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17" name="Line 67"/>
          <p:cNvSpPr>
            <a:spLocks noChangeShapeType="1"/>
          </p:cNvSpPr>
          <p:nvPr/>
        </p:nvSpPr>
        <p:spPr bwMode="auto">
          <a:xfrm flipV="1">
            <a:off x="5111750" y="5478463"/>
            <a:ext cx="215900" cy="34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218" name="Line 68"/>
          <p:cNvSpPr>
            <a:spLocks noChangeShapeType="1"/>
          </p:cNvSpPr>
          <p:nvPr/>
        </p:nvSpPr>
        <p:spPr bwMode="auto">
          <a:xfrm flipV="1">
            <a:off x="5111750" y="4757738"/>
            <a:ext cx="215900" cy="34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219" name="Line 69"/>
          <p:cNvSpPr>
            <a:spLocks noChangeShapeType="1"/>
          </p:cNvSpPr>
          <p:nvPr/>
        </p:nvSpPr>
        <p:spPr bwMode="auto">
          <a:xfrm flipH="1" flipV="1">
            <a:off x="6191250" y="5189538"/>
            <a:ext cx="215900" cy="34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220" name="Line 70"/>
          <p:cNvSpPr>
            <a:spLocks noChangeShapeType="1"/>
          </p:cNvSpPr>
          <p:nvPr/>
        </p:nvSpPr>
        <p:spPr bwMode="auto">
          <a:xfrm flipV="1">
            <a:off x="6838950" y="4830763"/>
            <a:ext cx="73025" cy="2159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221" name="Line 71"/>
          <p:cNvSpPr>
            <a:spLocks noChangeShapeType="1"/>
          </p:cNvSpPr>
          <p:nvPr/>
        </p:nvSpPr>
        <p:spPr bwMode="auto">
          <a:xfrm flipH="1" flipV="1">
            <a:off x="7235825" y="4830763"/>
            <a:ext cx="36513" cy="2508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222" name="Freeform 72"/>
          <p:cNvSpPr>
            <a:spLocks/>
          </p:cNvSpPr>
          <p:nvPr/>
        </p:nvSpPr>
        <p:spPr bwMode="auto">
          <a:xfrm>
            <a:off x="7272338" y="5081588"/>
            <a:ext cx="1077912" cy="317500"/>
          </a:xfrm>
          <a:custGeom>
            <a:avLst/>
            <a:gdLst>
              <a:gd name="T0" fmla="*/ 0 w 679"/>
              <a:gd name="T1" fmla="*/ 0 h 200"/>
              <a:gd name="T2" fmla="*/ 2147483647 w 679"/>
              <a:gd name="T3" fmla="*/ 2147483647 h 200"/>
              <a:gd name="T4" fmla="*/ 2147483647 w 679"/>
              <a:gd name="T5" fmla="*/ 2147483647 h 200"/>
              <a:gd name="T6" fmla="*/ 2147483647 w 679"/>
              <a:gd name="T7" fmla="*/ 2147483647 h 200"/>
              <a:gd name="T8" fmla="*/ 2147483647 w 679"/>
              <a:gd name="T9" fmla="*/ 2147483647 h 200"/>
              <a:gd name="T10" fmla="*/ 2147483647 w 679"/>
              <a:gd name="T11" fmla="*/ 2147483647 h 2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9"/>
              <a:gd name="T19" fmla="*/ 0 h 200"/>
              <a:gd name="T20" fmla="*/ 679 w 679"/>
              <a:gd name="T21" fmla="*/ 200 h 2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9" h="200">
                <a:moveTo>
                  <a:pt x="0" y="0"/>
                </a:moveTo>
                <a:lnTo>
                  <a:pt x="90" y="68"/>
                </a:lnTo>
                <a:lnTo>
                  <a:pt x="226" y="159"/>
                </a:lnTo>
                <a:lnTo>
                  <a:pt x="385" y="159"/>
                </a:lnTo>
                <a:lnTo>
                  <a:pt x="567" y="182"/>
                </a:lnTo>
                <a:lnTo>
                  <a:pt x="679" y="20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23" name="Freeform 73"/>
          <p:cNvSpPr>
            <a:spLocks/>
          </p:cNvSpPr>
          <p:nvPr/>
        </p:nvSpPr>
        <p:spPr bwMode="auto">
          <a:xfrm>
            <a:off x="8578850" y="5046663"/>
            <a:ext cx="312738" cy="400050"/>
          </a:xfrm>
          <a:custGeom>
            <a:avLst/>
            <a:gdLst>
              <a:gd name="T0" fmla="*/ 0 w 197"/>
              <a:gd name="T1" fmla="*/ 2147483647 h 252"/>
              <a:gd name="T2" fmla="*/ 2147483647 w 197"/>
              <a:gd name="T3" fmla="*/ 2147483647 h 252"/>
              <a:gd name="T4" fmla="*/ 2147483647 w 197"/>
              <a:gd name="T5" fmla="*/ 2147483647 h 252"/>
              <a:gd name="T6" fmla="*/ 2147483647 w 197"/>
              <a:gd name="T7" fmla="*/ 2147483647 h 252"/>
              <a:gd name="T8" fmla="*/ 2147483647 w 197"/>
              <a:gd name="T9" fmla="*/ 2147483647 h 252"/>
              <a:gd name="T10" fmla="*/ 2147483647 w 197"/>
              <a:gd name="T11" fmla="*/ 0 h 2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7"/>
              <a:gd name="T19" fmla="*/ 0 h 252"/>
              <a:gd name="T20" fmla="*/ 197 w 197"/>
              <a:gd name="T21" fmla="*/ 252 h 2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7" h="252">
                <a:moveTo>
                  <a:pt x="0" y="249"/>
                </a:moveTo>
                <a:cubicBezTo>
                  <a:pt x="12" y="250"/>
                  <a:pt x="36" y="252"/>
                  <a:pt x="36" y="252"/>
                </a:cubicBezTo>
                <a:lnTo>
                  <a:pt x="152" y="226"/>
                </a:lnTo>
                <a:lnTo>
                  <a:pt x="197" y="158"/>
                </a:lnTo>
                <a:lnTo>
                  <a:pt x="197" y="45"/>
                </a:lnTo>
                <a:lnTo>
                  <a:pt x="17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24" name="Line 75"/>
          <p:cNvSpPr>
            <a:spLocks noChangeShapeType="1"/>
          </p:cNvSpPr>
          <p:nvPr/>
        </p:nvSpPr>
        <p:spPr bwMode="auto">
          <a:xfrm flipH="1" flipV="1">
            <a:off x="8783638" y="4830763"/>
            <a:ext cx="71437" cy="2159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225" name="Line 76"/>
          <p:cNvSpPr>
            <a:spLocks noChangeShapeType="1"/>
          </p:cNvSpPr>
          <p:nvPr/>
        </p:nvSpPr>
        <p:spPr bwMode="auto">
          <a:xfrm flipH="1" flipV="1">
            <a:off x="8351838" y="5405438"/>
            <a:ext cx="215900" cy="3651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" name="Rectangle 77"/>
          <p:cNvSpPr>
            <a:spLocks noChangeArrowheads="1"/>
          </p:cNvSpPr>
          <p:nvPr/>
        </p:nvSpPr>
        <p:spPr bwMode="auto">
          <a:xfrm>
            <a:off x="6951663" y="4505325"/>
            <a:ext cx="201612" cy="444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154800" rIns="36000" bIns="0" anchor="b">
            <a:spAutoFit/>
          </a:bodyPr>
          <a:lstStyle/>
          <a:p>
            <a:pPr>
              <a:defRPr/>
            </a:pPr>
            <a:r>
              <a:rPr lang="en-US"/>
              <a:t>2</a:t>
            </a:r>
          </a:p>
        </p:txBody>
      </p:sp>
      <p:sp>
        <p:nvSpPr>
          <p:cNvPr id="8230" name="Rectangle 85"/>
          <p:cNvSpPr>
            <a:spLocks noChangeArrowheads="1"/>
          </p:cNvSpPr>
          <p:nvPr/>
        </p:nvSpPr>
        <p:spPr bwMode="auto">
          <a:xfrm>
            <a:off x="5337175" y="4073525"/>
            <a:ext cx="201613" cy="5175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226800" rIns="36000" bIns="0" anchor="b">
            <a:spAutoFit/>
          </a:bodyPr>
          <a:lstStyle/>
          <a:p>
            <a:pPr>
              <a:defRPr/>
            </a:pPr>
            <a:r>
              <a:rPr lang="en-US" dirty="0"/>
              <a:t>0</a:t>
            </a:r>
          </a:p>
        </p:txBody>
      </p:sp>
      <p:sp>
        <p:nvSpPr>
          <p:cNvPr id="8231" name="Rectangle 86"/>
          <p:cNvSpPr>
            <a:spLocks noChangeArrowheads="1"/>
          </p:cNvSpPr>
          <p:nvPr/>
        </p:nvSpPr>
        <p:spPr bwMode="auto">
          <a:xfrm>
            <a:off x="5543550" y="4978400"/>
            <a:ext cx="201613" cy="371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82800" rIns="36000" bIns="0" anchor="b">
            <a:spAutoFit/>
          </a:bodyPr>
          <a:lstStyle/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8232" name="Rectangle 87"/>
          <p:cNvSpPr>
            <a:spLocks noChangeArrowheads="1"/>
          </p:cNvSpPr>
          <p:nvPr/>
        </p:nvSpPr>
        <p:spPr bwMode="auto">
          <a:xfrm>
            <a:off x="7893050" y="5081588"/>
            <a:ext cx="201613" cy="371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82800" rIns="36000" bIns="0" anchor="b">
            <a:spAutoFit/>
          </a:bodyPr>
          <a:lstStyle/>
          <a:p>
            <a:pPr>
              <a:defRPr/>
            </a:pPr>
            <a:r>
              <a:rPr lang="en-US"/>
              <a:t>3</a:t>
            </a:r>
          </a:p>
        </p:txBody>
      </p:sp>
      <p:sp>
        <p:nvSpPr>
          <p:cNvPr id="8233" name="Freeform 88"/>
          <p:cNvSpPr>
            <a:spLocks/>
          </p:cNvSpPr>
          <p:nvPr/>
        </p:nvSpPr>
        <p:spPr bwMode="auto">
          <a:xfrm>
            <a:off x="5753100" y="4649788"/>
            <a:ext cx="1195388" cy="412750"/>
          </a:xfrm>
          <a:custGeom>
            <a:avLst/>
            <a:gdLst>
              <a:gd name="T0" fmla="*/ 0 w 753"/>
              <a:gd name="T1" fmla="*/ 2147483647 h 260"/>
              <a:gd name="T2" fmla="*/ 2147483647 w 753"/>
              <a:gd name="T3" fmla="*/ 2147483647 h 260"/>
              <a:gd name="T4" fmla="*/ 2147483647 w 753"/>
              <a:gd name="T5" fmla="*/ 0 h 260"/>
              <a:gd name="T6" fmla="*/ 0 60000 65536"/>
              <a:gd name="T7" fmla="*/ 0 60000 65536"/>
              <a:gd name="T8" fmla="*/ 0 60000 65536"/>
              <a:gd name="T9" fmla="*/ 0 w 753"/>
              <a:gd name="T10" fmla="*/ 0 h 260"/>
              <a:gd name="T11" fmla="*/ 753 w 753"/>
              <a:gd name="T12" fmla="*/ 260 h 2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53" h="260">
                <a:moveTo>
                  <a:pt x="0" y="254"/>
                </a:moveTo>
                <a:cubicBezTo>
                  <a:pt x="70" y="248"/>
                  <a:pt x="298" y="260"/>
                  <a:pt x="423" y="218"/>
                </a:cubicBezTo>
                <a:cubicBezTo>
                  <a:pt x="548" y="176"/>
                  <a:pt x="684" y="46"/>
                  <a:pt x="753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34" name="Freeform 89"/>
          <p:cNvSpPr>
            <a:spLocks/>
          </p:cNvSpPr>
          <p:nvPr/>
        </p:nvSpPr>
        <p:spPr bwMode="auto">
          <a:xfrm>
            <a:off x="5311775" y="4325938"/>
            <a:ext cx="511175" cy="720725"/>
          </a:xfrm>
          <a:custGeom>
            <a:avLst/>
            <a:gdLst>
              <a:gd name="T0" fmla="*/ 2147483647 w 322"/>
              <a:gd name="T1" fmla="*/ 2147483647 h 499"/>
              <a:gd name="T2" fmla="*/ 2147483647 w 322"/>
              <a:gd name="T3" fmla="*/ 2147483647 h 499"/>
              <a:gd name="T4" fmla="*/ 2147483647 w 322"/>
              <a:gd name="T5" fmla="*/ 2147483647 h 499"/>
              <a:gd name="T6" fmla="*/ 2147483647 w 322"/>
              <a:gd name="T7" fmla="*/ 0 h 499"/>
              <a:gd name="T8" fmla="*/ 0 60000 65536"/>
              <a:gd name="T9" fmla="*/ 0 60000 65536"/>
              <a:gd name="T10" fmla="*/ 0 60000 65536"/>
              <a:gd name="T11" fmla="*/ 0 60000 65536"/>
              <a:gd name="T12" fmla="*/ 0 w 322"/>
              <a:gd name="T13" fmla="*/ 0 h 499"/>
              <a:gd name="T14" fmla="*/ 322 w 322"/>
              <a:gd name="T15" fmla="*/ 499 h 4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2" h="499">
                <a:moveTo>
                  <a:pt x="146" y="499"/>
                </a:moveTo>
                <a:cubicBezTo>
                  <a:pt x="126" y="482"/>
                  <a:pt x="0" y="448"/>
                  <a:pt x="26" y="398"/>
                </a:cubicBezTo>
                <a:cubicBezTo>
                  <a:pt x="52" y="348"/>
                  <a:pt x="282" y="263"/>
                  <a:pt x="302" y="197"/>
                </a:cubicBezTo>
                <a:cubicBezTo>
                  <a:pt x="322" y="131"/>
                  <a:pt x="178" y="41"/>
                  <a:pt x="146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43" name="Freeform 90"/>
          <p:cNvSpPr>
            <a:spLocks/>
          </p:cNvSpPr>
          <p:nvPr/>
        </p:nvSpPr>
        <p:spPr bwMode="auto">
          <a:xfrm>
            <a:off x="5543550" y="4102100"/>
            <a:ext cx="2449513" cy="419100"/>
          </a:xfrm>
          <a:custGeom>
            <a:avLst/>
            <a:gdLst>
              <a:gd name="T0" fmla="*/ 0 w 1543"/>
              <a:gd name="T1" fmla="*/ 2147483647 h 264"/>
              <a:gd name="T2" fmla="*/ 2147483647 w 1543"/>
              <a:gd name="T3" fmla="*/ 2147483647 h 264"/>
              <a:gd name="T4" fmla="*/ 2147483647 w 1543"/>
              <a:gd name="T5" fmla="*/ 0 h 264"/>
              <a:gd name="T6" fmla="*/ 0 60000 65536"/>
              <a:gd name="T7" fmla="*/ 0 60000 65536"/>
              <a:gd name="T8" fmla="*/ 0 60000 65536"/>
              <a:gd name="T9" fmla="*/ 0 w 1543"/>
              <a:gd name="T10" fmla="*/ 0 h 264"/>
              <a:gd name="T11" fmla="*/ 1543 w 1543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3" h="264">
                <a:moveTo>
                  <a:pt x="0" y="23"/>
                </a:moveTo>
                <a:cubicBezTo>
                  <a:pt x="105" y="63"/>
                  <a:pt x="370" y="264"/>
                  <a:pt x="627" y="260"/>
                </a:cubicBezTo>
                <a:cubicBezTo>
                  <a:pt x="884" y="256"/>
                  <a:pt x="1352" y="54"/>
                  <a:pt x="1543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lgDash"/>
            <a:round/>
            <a:headEnd type="stealth" w="med" len="med"/>
            <a:tailEnd type="stealth" w="med" len="med"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36" name="Freeform 91"/>
          <p:cNvSpPr>
            <a:spLocks/>
          </p:cNvSpPr>
          <p:nvPr/>
        </p:nvSpPr>
        <p:spPr bwMode="auto">
          <a:xfrm>
            <a:off x="5543550" y="4233863"/>
            <a:ext cx="1404938" cy="415925"/>
          </a:xfrm>
          <a:custGeom>
            <a:avLst/>
            <a:gdLst>
              <a:gd name="T0" fmla="*/ 0 w 885"/>
              <a:gd name="T1" fmla="*/ 0 h 245"/>
              <a:gd name="T2" fmla="*/ 2147483647 w 885"/>
              <a:gd name="T3" fmla="*/ 2147483647 h 245"/>
              <a:gd name="T4" fmla="*/ 2147483647 w 885"/>
              <a:gd name="T5" fmla="*/ 2147483647 h 245"/>
              <a:gd name="T6" fmla="*/ 0 60000 65536"/>
              <a:gd name="T7" fmla="*/ 0 60000 65536"/>
              <a:gd name="T8" fmla="*/ 0 60000 65536"/>
              <a:gd name="T9" fmla="*/ 0 w 885"/>
              <a:gd name="T10" fmla="*/ 0 h 245"/>
              <a:gd name="T11" fmla="*/ 885 w 885"/>
              <a:gd name="T12" fmla="*/ 245 h 2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5" h="245">
                <a:moveTo>
                  <a:pt x="0" y="0"/>
                </a:moveTo>
                <a:cubicBezTo>
                  <a:pt x="63" y="35"/>
                  <a:pt x="231" y="181"/>
                  <a:pt x="378" y="213"/>
                </a:cubicBezTo>
                <a:cubicBezTo>
                  <a:pt x="525" y="245"/>
                  <a:pt x="780" y="198"/>
                  <a:pt x="885" y="19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ash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45" name="Freeform 92"/>
          <p:cNvSpPr>
            <a:spLocks/>
          </p:cNvSpPr>
          <p:nvPr/>
        </p:nvSpPr>
        <p:spPr bwMode="auto">
          <a:xfrm>
            <a:off x="7164388" y="4181475"/>
            <a:ext cx="828675" cy="396875"/>
          </a:xfrm>
          <a:custGeom>
            <a:avLst/>
            <a:gdLst>
              <a:gd name="T0" fmla="*/ 0 w 522"/>
              <a:gd name="T1" fmla="*/ 2147483647 h 227"/>
              <a:gd name="T2" fmla="*/ 2147483647 w 522"/>
              <a:gd name="T3" fmla="*/ 2147483647 h 227"/>
              <a:gd name="T4" fmla="*/ 2147483647 w 522"/>
              <a:gd name="T5" fmla="*/ 0 h 227"/>
              <a:gd name="T6" fmla="*/ 0 60000 65536"/>
              <a:gd name="T7" fmla="*/ 0 60000 65536"/>
              <a:gd name="T8" fmla="*/ 0 60000 65536"/>
              <a:gd name="T9" fmla="*/ 0 w 522"/>
              <a:gd name="T10" fmla="*/ 0 h 227"/>
              <a:gd name="T11" fmla="*/ 522 w 522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2" h="227">
                <a:moveTo>
                  <a:pt x="0" y="227"/>
                </a:moveTo>
                <a:cubicBezTo>
                  <a:pt x="46" y="210"/>
                  <a:pt x="191" y="164"/>
                  <a:pt x="278" y="126"/>
                </a:cubicBezTo>
                <a:cubicBezTo>
                  <a:pt x="365" y="88"/>
                  <a:pt x="471" y="26"/>
                  <a:pt x="522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ash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238" name="Freeform 93"/>
          <p:cNvSpPr>
            <a:spLocks/>
          </p:cNvSpPr>
          <p:nvPr/>
        </p:nvSpPr>
        <p:spPr bwMode="auto">
          <a:xfrm>
            <a:off x="7164388" y="4649788"/>
            <a:ext cx="720725" cy="504825"/>
          </a:xfrm>
          <a:custGeom>
            <a:avLst/>
            <a:gdLst>
              <a:gd name="T0" fmla="*/ 0 w 454"/>
              <a:gd name="T1" fmla="*/ 0 h 318"/>
              <a:gd name="T2" fmla="*/ 2147483647 w 454"/>
              <a:gd name="T3" fmla="*/ 2147483647 h 318"/>
              <a:gd name="T4" fmla="*/ 2147483647 w 454"/>
              <a:gd name="T5" fmla="*/ 2147483647 h 318"/>
              <a:gd name="T6" fmla="*/ 2147483647 w 454"/>
              <a:gd name="T7" fmla="*/ 2147483647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454"/>
              <a:gd name="T13" fmla="*/ 0 h 318"/>
              <a:gd name="T14" fmla="*/ 454 w 454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4" h="318">
                <a:moveTo>
                  <a:pt x="0" y="0"/>
                </a:moveTo>
                <a:cubicBezTo>
                  <a:pt x="19" y="7"/>
                  <a:pt x="75" y="2"/>
                  <a:pt x="116" y="44"/>
                </a:cubicBezTo>
                <a:cubicBezTo>
                  <a:pt x="157" y="86"/>
                  <a:pt x="193" y="208"/>
                  <a:pt x="249" y="254"/>
                </a:cubicBezTo>
                <a:cubicBezTo>
                  <a:pt x="305" y="300"/>
                  <a:pt x="389" y="312"/>
                  <a:pt x="454" y="318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47" name="Freeform 94"/>
          <p:cNvSpPr>
            <a:spLocks/>
          </p:cNvSpPr>
          <p:nvPr/>
        </p:nvSpPr>
        <p:spPr bwMode="auto">
          <a:xfrm>
            <a:off x="7677150" y="4252913"/>
            <a:ext cx="731838" cy="900112"/>
          </a:xfrm>
          <a:custGeom>
            <a:avLst/>
            <a:gdLst>
              <a:gd name="T0" fmla="*/ 2147483647 w 461"/>
              <a:gd name="T1" fmla="*/ 2147483647 h 567"/>
              <a:gd name="T2" fmla="*/ 2147483647 w 461"/>
              <a:gd name="T3" fmla="*/ 2147483647 h 567"/>
              <a:gd name="T4" fmla="*/ 2147483647 w 461"/>
              <a:gd name="T5" fmla="*/ 2147483647 h 567"/>
              <a:gd name="T6" fmla="*/ 2147483647 w 461"/>
              <a:gd name="T7" fmla="*/ 0 h 567"/>
              <a:gd name="T8" fmla="*/ 0 60000 65536"/>
              <a:gd name="T9" fmla="*/ 0 60000 65536"/>
              <a:gd name="T10" fmla="*/ 0 60000 65536"/>
              <a:gd name="T11" fmla="*/ 0 60000 65536"/>
              <a:gd name="T12" fmla="*/ 0 w 461"/>
              <a:gd name="T13" fmla="*/ 0 h 567"/>
              <a:gd name="T14" fmla="*/ 461 w 461"/>
              <a:gd name="T15" fmla="*/ 567 h 5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1" h="567">
                <a:moveTo>
                  <a:pt x="265" y="567"/>
                </a:moveTo>
                <a:cubicBezTo>
                  <a:pt x="363" y="517"/>
                  <a:pt x="461" y="468"/>
                  <a:pt x="423" y="408"/>
                </a:cubicBezTo>
                <a:cubicBezTo>
                  <a:pt x="385" y="348"/>
                  <a:pt x="76" y="272"/>
                  <a:pt x="38" y="204"/>
                </a:cubicBezTo>
                <a:cubicBezTo>
                  <a:pt x="0" y="136"/>
                  <a:pt x="98" y="68"/>
                  <a:pt x="197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8528050" y="4649788"/>
            <a:ext cx="112713" cy="2127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/>
              <a:t>t</a:t>
            </a:r>
            <a:r>
              <a:rPr lang="en-US" i="1" baseline="-25000"/>
              <a:t>a</a:t>
            </a:r>
          </a:p>
        </p:txBody>
      </p:sp>
      <p:sp>
        <p:nvSpPr>
          <p:cNvPr id="3" name="Freeform 97"/>
          <p:cNvSpPr>
            <a:spLocks/>
          </p:cNvSpPr>
          <p:nvPr/>
        </p:nvSpPr>
        <p:spPr bwMode="auto">
          <a:xfrm>
            <a:off x="8135938" y="4240213"/>
            <a:ext cx="647700" cy="588962"/>
          </a:xfrm>
          <a:custGeom>
            <a:avLst/>
            <a:gdLst>
              <a:gd name="T0" fmla="*/ 2147483647 w 408"/>
              <a:gd name="T1" fmla="*/ 2147483647 h 371"/>
              <a:gd name="T2" fmla="*/ 2147483647 w 408"/>
              <a:gd name="T3" fmla="*/ 2147483647 h 371"/>
              <a:gd name="T4" fmla="*/ 2147483647 w 408"/>
              <a:gd name="T5" fmla="*/ 2147483647 h 371"/>
              <a:gd name="T6" fmla="*/ 2147483647 w 408"/>
              <a:gd name="T7" fmla="*/ 2147483647 h 371"/>
              <a:gd name="T8" fmla="*/ 2147483647 w 408"/>
              <a:gd name="T9" fmla="*/ 2147483647 h 371"/>
              <a:gd name="T10" fmla="*/ 2147483647 w 408"/>
              <a:gd name="T11" fmla="*/ 2147483647 h 371"/>
              <a:gd name="T12" fmla="*/ 0 w 408"/>
              <a:gd name="T13" fmla="*/ 2147483647 h 371"/>
              <a:gd name="T14" fmla="*/ 2147483647 w 408"/>
              <a:gd name="T15" fmla="*/ 2147483647 h 371"/>
              <a:gd name="T16" fmla="*/ 2147483647 w 408"/>
              <a:gd name="T17" fmla="*/ 0 h 37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8"/>
              <a:gd name="T28" fmla="*/ 0 h 371"/>
              <a:gd name="T29" fmla="*/ 408 w 408"/>
              <a:gd name="T30" fmla="*/ 371 h 37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8" h="371">
                <a:moveTo>
                  <a:pt x="408" y="371"/>
                </a:moveTo>
                <a:lnTo>
                  <a:pt x="385" y="303"/>
                </a:lnTo>
                <a:lnTo>
                  <a:pt x="340" y="280"/>
                </a:lnTo>
                <a:lnTo>
                  <a:pt x="272" y="257"/>
                </a:lnTo>
                <a:lnTo>
                  <a:pt x="159" y="257"/>
                </a:lnTo>
                <a:lnTo>
                  <a:pt x="68" y="234"/>
                </a:lnTo>
                <a:lnTo>
                  <a:pt x="0" y="144"/>
                </a:lnTo>
                <a:lnTo>
                  <a:pt x="25" y="52"/>
                </a:lnTo>
                <a:lnTo>
                  <a:pt x="136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1" name="Rectangle 84"/>
          <p:cNvSpPr>
            <a:spLocks noChangeArrowheads="1"/>
          </p:cNvSpPr>
          <p:nvPr/>
        </p:nvSpPr>
        <p:spPr bwMode="auto">
          <a:xfrm>
            <a:off x="7991475" y="4038600"/>
            <a:ext cx="201613" cy="5175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226800" rIns="36000" bIns="0" anchor="b">
            <a:spAutoFit/>
          </a:bodyPr>
          <a:lstStyle/>
          <a:p>
            <a:pPr>
              <a:defRPr/>
            </a:pPr>
            <a:r>
              <a:rPr lang="en-US"/>
              <a:t>4</a:t>
            </a:r>
          </a:p>
        </p:txBody>
      </p:sp>
      <p:grpSp>
        <p:nvGrpSpPr>
          <p:cNvPr id="2" name="Group 105"/>
          <p:cNvGrpSpPr>
            <a:grpSpLocks noChangeAspect="1"/>
          </p:cNvGrpSpPr>
          <p:nvPr/>
        </p:nvGrpSpPr>
        <p:grpSpPr bwMode="auto">
          <a:xfrm>
            <a:off x="5940425" y="4073525"/>
            <a:ext cx="287338" cy="171450"/>
            <a:chOff x="3334" y="3612"/>
            <a:chExt cx="1134" cy="680"/>
          </a:xfrm>
        </p:grpSpPr>
        <p:sp>
          <p:nvSpPr>
            <p:cNvPr id="8262" name="Rectangle 106"/>
            <p:cNvSpPr>
              <a:spLocks noChangeAspect="1" noChangeArrowheads="1"/>
            </p:cNvSpPr>
            <p:nvPr/>
          </p:nvSpPr>
          <p:spPr bwMode="auto">
            <a:xfrm>
              <a:off x="3334" y="3612"/>
              <a:ext cx="1134" cy="68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sp>
          <p:nvSpPr>
            <p:cNvPr id="8263" name="AutoShape 107"/>
            <p:cNvSpPr>
              <a:spLocks noChangeAspect="1" noChangeArrowheads="1"/>
            </p:cNvSpPr>
            <p:nvPr/>
          </p:nvSpPr>
          <p:spPr bwMode="auto">
            <a:xfrm>
              <a:off x="3334" y="3794"/>
              <a:ext cx="1134" cy="49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sp>
          <p:nvSpPr>
            <p:cNvPr id="8264" name="AutoShape 108"/>
            <p:cNvSpPr>
              <a:spLocks noChangeAspect="1" noChangeArrowheads="1"/>
            </p:cNvSpPr>
            <p:nvPr/>
          </p:nvSpPr>
          <p:spPr bwMode="auto">
            <a:xfrm flipV="1">
              <a:off x="3334" y="3612"/>
              <a:ext cx="1134" cy="43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58" name="Oval 109"/>
          <p:cNvSpPr>
            <a:spLocks noChangeArrowheads="1"/>
          </p:cNvSpPr>
          <p:nvPr/>
        </p:nvSpPr>
        <p:spPr bwMode="auto">
          <a:xfrm>
            <a:off x="5832475" y="4002088"/>
            <a:ext cx="179388" cy="179387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pSp>
        <p:nvGrpSpPr>
          <p:cNvPr id="8242" name="Gruppieren 92"/>
          <p:cNvGrpSpPr>
            <a:grpSpLocks/>
          </p:cNvGrpSpPr>
          <p:nvPr/>
        </p:nvGrpSpPr>
        <p:grpSpPr bwMode="auto">
          <a:xfrm>
            <a:off x="5321300" y="1217613"/>
            <a:ext cx="3209925" cy="568325"/>
            <a:chOff x="5370519" y="1639876"/>
            <a:chExt cx="3209272" cy="567811"/>
          </a:xfrm>
        </p:grpSpPr>
        <p:sp>
          <p:nvSpPr>
            <p:cNvPr id="64" name="Rectangle 77"/>
            <p:cNvSpPr>
              <a:spLocks noChangeArrowheads="1"/>
            </p:cNvSpPr>
            <p:nvPr/>
          </p:nvSpPr>
          <p:spPr bwMode="auto">
            <a:xfrm>
              <a:off x="6875163" y="1785794"/>
              <a:ext cx="199984" cy="42189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144000" rIns="36000" bIns="0" anchor="b">
              <a:spAutoFit/>
            </a:bodyPr>
            <a:lstStyle/>
            <a:p>
              <a:pPr>
                <a:defRPr/>
              </a:pPr>
              <a:r>
                <a:rPr lang="en-US"/>
                <a:t>2</a:t>
              </a:r>
            </a:p>
          </p:txBody>
        </p:sp>
        <p:sp>
          <p:nvSpPr>
            <p:cNvPr id="65" name="Rectangle 85"/>
            <p:cNvSpPr>
              <a:spLocks noChangeArrowheads="1"/>
            </p:cNvSpPr>
            <p:nvPr/>
          </p:nvSpPr>
          <p:spPr bwMode="auto">
            <a:xfrm>
              <a:off x="5370519" y="1639876"/>
              <a:ext cx="201572" cy="56781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288000" rIns="36000" bIns="0" anchor="b">
              <a:spAutoFit/>
            </a:bodyPr>
            <a:lstStyle/>
            <a:p>
              <a:pPr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66" name="Rectangle 86"/>
            <p:cNvSpPr>
              <a:spLocks noChangeArrowheads="1"/>
            </p:cNvSpPr>
            <p:nvPr/>
          </p:nvSpPr>
          <p:spPr bwMode="auto">
            <a:xfrm>
              <a:off x="6122841" y="1930125"/>
              <a:ext cx="199984" cy="2775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0" rIns="36000" bIns="0" anchor="b">
              <a:spAutoFit/>
            </a:bodyPr>
            <a:lstStyle/>
            <a:p>
              <a:pPr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67" name="Rectangle 87"/>
            <p:cNvSpPr>
              <a:spLocks noChangeArrowheads="1"/>
            </p:cNvSpPr>
            <p:nvPr/>
          </p:nvSpPr>
          <p:spPr bwMode="auto">
            <a:xfrm>
              <a:off x="7627485" y="1930125"/>
              <a:ext cx="199984" cy="2775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0" rIns="36000" bIns="0" anchor="b">
              <a:spAutoFit/>
            </a:bodyPr>
            <a:lstStyle/>
            <a:p>
              <a:pPr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77" name="Rectangle 84"/>
            <p:cNvSpPr>
              <a:spLocks noChangeArrowheads="1"/>
            </p:cNvSpPr>
            <p:nvPr/>
          </p:nvSpPr>
          <p:spPr bwMode="auto">
            <a:xfrm>
              <a:off x="8378220" y="1639876"/>
              <a:ext cx="201571" cy="56781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288000" rIns="36000" bIns="0" anchor="b">
              <a:spAutoFit/>
            </a:bodyPr>
            <a:lstStyle/>
            <a:p>
              <a:pPr>
                <a:defRPr/>
              </a:pPr>
              <a:r>
                <a:rPr lang="en-US" dirty="0"/>
                <a:t>4</a:t>
              </a:r>
            </a:p>
          </p:txBody>
        </p:sp>
        <p:grpSp>
          <p:nvGrpSpPr>
            <p:cNvPr id="8253" name="Gruppieren 90"/>
            <p:cNvGrpSpPr>
              <a:grpSpLocks/>
            </p:cNvGrpSpPr>
            <p:nvPr/>
          </p:nvGrpSpPr>
          <p:grpSpPr bwMode="auto">
            <a:xfrm>
              <a:off x="5572132" y="2000240"/>
              <a:ext cx="2805096" cy="1597"/>
              <a:chOff x="5572132" y="2000240"/>
              <a:chExt cx="2805096" cy="1597"/>
            </a:xfrm>
          </p:grpSpPr>
          <p:cxnSp>
            <p:nvCxnSpPr>
              <p:cNvPr id="8258" name="Gerade Verbindung 79"/>
              <p:cNvCxnSpPr>
                <a:cxnSpLocks noChangeShapeType="1"/>
              </p:cNvCxnSpPr>
              <p:nvPr/>
            </p:nvCxnSpPr>
            <p:spPr bwMode="auto">
              <a:xfrm>
                <a:off x="5572132" y="2000240"/>
                <a:ext cx="546093" cy="1597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prstDash val="sysDot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8259" name="Gerade Verbindung 82"/>
              <p:cNvCxnSpPr>
                <a:cxnSpLocks noChangeShapeType="1"/>
              </p:cNvCxnSpPr>
              <p:nvPr/>
            </p:nvCxnSpPr>
            <p:spPr bwMode="auto">
              <a:xfrm>
                <a:off x="6325133" y="2000240"/>
                <a:ext cx="546093" cy="1597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prstDash val="sysDot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8260" name="Gerade Verbindung 83"/>
              <p:cNvCxnSpPr>
                <a:cxnSpLocks noChangeShapeType="1"/>
              </p:cNvCxnSpPr>
              <p:nvPr/>
            </p:nvCxnSpPr>
            <p:spPr bwMode="auto">
              <a:xfrm>
                <a:off x="7078134" y="2000240"/>
                <a:ext cx="546093" cy="1597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prstDash val="sysDot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8261" name="Gerade Verbindung 84"/>
              <p:cNvCxnSpPr>
                <a:cxnSpLocks noChangeShapeType="1"/>
              </p:cNvCxnSpPr>
              <p:nvPr/>
            </p:nvCxnSpPr>
            <p:spPr bwMode="auto">
              <a:xfrm>
                <a:off x="7831135" y="2000240"/>
                <a:ext cx="546093" cy="1597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prstDash val="sysDot"/>
                <a:round/>
                <a:headEnd type="stealth" w="med" len="med"/>
                <a:tailEnd type="stealth" w="med" len="med"/>
              </a:ln>
            </p:spPr>
          </p:cxnSp>
        </p:grpSp>
        <p:grpSp>
          <p:nvGrpSpPr>
            <p:cNvPr id="8254" name="Gruppieren 91"/>
            <p:cNvGrpSpPr>
              <a:grpSpLocks/>
            </p:cNvGrpSpPr>
            <p:nvPr/>
          </p:nvGrpSpPr>
          <p:grpSpPr bwMode="auto">
            <a:xfrm>
              <a:off x="5572132" y="1854275"/>
              <a:ext cx="2806694" cy="6178"/>
              <a:chOff x="5572132" y="1855007"/>
              <a:chExt cx="2806694" cy="6178"/>
            </a:xfrm>
          </p:grpSpPr>
          <p:cxnSp>
            <p:nvCxnSpPr>
              <p:cNvPr id="8256" name="Gerade Verbindung 85"/>
              <p:cNvCxnSpPr>
                <a:cxnSpLocks noChangeShapeType="1"/>
              </p:cNvCxnSpPr>
              <p:nvPr/>
            </p:nvCxnSpPr>
            <p:spPr bwMode="auto">
              <a:xfrm flipV="1">
                <a:off x="5572132" y="1855007"/>
                <a:ext cx="1306496" cy="3821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prstDash val="sysDash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8257" name="Gerade Verbindung 87"/>
              <p:cNvCxnSpPr>
                <a:cxnSpLocks noChangeShapeType="1"/>
              </p:cNvCxnSpPr>
              <p:nvPr/>
            </p:nvCxnSpPr>
            <p:spPr bwMode="auto">
              <a:xfrm flipV="1">
                <a:off x="7072330" y="1857364"/>
                <a:ext cx="1306496" cy="3821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prstDash val="sysDash"/>
                <a:round/>
                <a:headEnd type="stealth" w="med" len="med"/>
                <a:tailEnd type="stealth" w="med" len="med"/>
              </a:ln>
            </p:spPr>
          </p:cxnSp>
        </p:grpSp>
        <p:cxnSp>
          <p:nvCxnSpPr>
            <p:cNvPr id="8255" name="Gerade Verbindung 88"/>
            <p:cNvCxnSpPr>
              <a:cxnSpLocks noChangeShapeType="1"/>
            </p:cNvCxnSpPr>
            <p:nvPr/>
          </p:nvCxnSpPr>
          <p:spPr bwMode="auto">
            <a:xfrm>
              <a:off x="5572132" y="1714488"/>
              <a:ext cx="2806694" cy="1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lgDash"/>
              <a:round/>
              <a:headEnd type="stealth" w="med" len="med"/>
              <a:tailEnd type="stealth" w="med" len="med"/>
            </a:ln>
          </p:spPr>
        </p:cxnSp>
      </p:grpSp>
      <p:grpSp>
        <p:nvGrpSpPr>
          <p:cNvPr id="8243" name="Gruppieren 83"/>
          <p:cNvGrpSpPr>
            <a:grpSpLocks/>
          </p:cNvGrpSpPr>
          <p:nvPr/>
        </p:nvGrpSpPr>
        <p:grpSpPr bwMode="auto">
          <a:xfrm>
            <a:off x="1214438" y="4286250"/>
            <a:ext cx="2643187" cy="1357313"/>
            <a:chOff x="928662" y="4143380"/>
            <a:chExt cx="2643206" cy="1357322"/>
          </a:xfrm>
        </p:grpSpPr>
        <p:sp>
          <p:nvSpPr>
            <p:cNvPr id="79" name="Rechteck 78"/>
            <p:cNvSpPr/>
            <p:nvPr/>
          </p:nvSpPr>
          <p:spPr bwMode="auto">
            <a:xfrm>
              <a:off x="928662" y="4143380"/>
              <a:ext cx="2643206" cy="135732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Rechteck 79"/>
            <p:cNvSpPr/>
            <p:nvPr/>
          </p:nvSpPr>
          <p:spPr bwMode="auto">
            <a:xfrm>
              <a:off x="1000100" y="4214818"/>
              <a:ext cx="2500331" cy="31273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0" tIns="18000" rIns="0" bIns="18000" anchor="ctr"/>
            <a:lstStyle/>
            <a:p>
              <a:pPr algn="ctr">
                <a:defRPr/>
              </a:pPr>
              <a:r>
                <a:rPr lang="en-US" dirty="0"/>
                <a:t>DTI-based routing</a:t>
              </a:r>
            </a:p>
          </p:txBody>
        </p:sp>
        <p:sp>
          <p:nvSpPr>
            <p:cNvPr id="81" name="Rechteck 80"/>
            <p:cNvSpPr/>
            <p:nvPr/>
          </p:nvSpPr>
          <p:spPr bwMode="auto">
            <a:xfrm>
              <a:off x="1000100" y="4643446"/>
              <a:ext cx="2500331" cy="31273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tIns="18000" bIns="18000" anchor="ctr"/>
            <a:lstStyle/>
            <a:p>
              <a:pPr algn="ctr">
                <a:defRPr/>
              </a:pPr>
              <a:r>
                <a:rPr lang="en-US" dirty="0"/>
                <a:t>Geographic routing</a:t>
              </a:r>
            </a:p>
          </p:txBody>
        </p:sp>
        <p:sp>
          <p:nvSpPr>
            <p:cNvPr id="82" name="Rechteck 81"/>
            <p:cNvSpPr/>
            <p:nvPr/>
          </p:nvSpPr>
          <p:spPr bwMode="auto">
            <a:xfrm>
              <a:off x="1000100" y="5072074"/>
              <a:ext cx="2500331" cy="31273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tIns="18000" bIns="18000" anchor="ctr"/>
            <a:lstStyle/>
            <a:p>
              <a:pPr algn="ctr">
                <a:defRPr/>
              </a:pPr>
              <a:r>
                <a:rPr lang="en-US" dirty="0"/>
                <a:t>Basic network (IP, …)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0.31215 -2.96296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185 C 0.00972 0.00949 0.0309 0.04005 0.05139 0.04768 C 0.07187 0.05532 0.09983 0.0537 0.12431 0.04838 C 0.14878 0.04305 0.17847 0.0169 0.19878 0.01574 C 0.2191 0.01458 0.23385 0.02685 0.24601 0.04143 " pathEditMode="relative" rAng="0" ptsTypes="aaaaa">
                                      <p:cBhvr>
                                        <p:cTn id="6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601 0.04143 C 0.25052 0.05648 0.25504 0.07153 0.2632 0.07824 C 0.27136 0.08495 0.28334 0.08333 0.29549 0.08171 " pathEditMode="relative" rAng="0" ptsTypes="aaA">
                                      <p:cBhvr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" grpId="0" animBg="1"/>
      <p:bldP spid="8230" grpId="0" animBg="1"/>
      <p:bldP spid="8231" grpId="0" animBg="1"/>
      <p:bldP spid="8232" grpId="0" animBg="1"/>
      <p:bldP spid="8233" grpId="0" animBg="1"/>
      <p:bldP spid="8234" grpId="0" animBg="1"/>
      <p:bldP spid="43" grpId="0" animBg="1"/>
      <p:bldP spid="8236" grpId="0" animBg="1"/>
      <p:bldP spid="45" grpId="0" animBg="1"/>
      <p:bldP spid="8238" grpId="0" animBg="1"/>
      <p:bldP spid="47" grpId="0" animBg="1"/>
      <p:bldP spid="51" grpId="0" animBg="1"/>
      <p:bldP spid="58" grpId="0" animBg="1"/>
      <p:bldP spid="5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DTI: Distributed Trajectory Index (2)</a:t>
            </a:r>
          </a:p>
        </p:txBody>
      </p:sp>
      <p:sp>
        <p:nvSpPr>
          <p:cNvPr id="9219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 Unicode MS" pitchFamily="34" charset="-128"/>
              <a:buNone/>
            </a:pPr>
            <a:r>
              <a:rPr lang="en-US" smtClean="0">
                <a:solidFill>
                  <a:schemeClr val="tx2"/>
                </a:solidFill>
              </a:rPr>
              <a:t>	Idea:</a:t>
            </a:r>
            <a:r>
              <a:rPr lang="en-US" smtClean="0"/>
              <a:t> Speed up routing by pointers to</a:t>
            </a:r>
            <a:br>
              <a:rPr lang="en-US" smtClean="0"/>
            </a:br>
            <a:r>
              <a:rPr lang="en-US" smtClean="0"/>
              <a:t>temporally distant positions</a:t>
            </a:r>
          </a:p>
          <a:p>
            <a:endParaRPr lang="en-US" smtClean="0"/>
          </a:p>
          <a:p>
            <a:pPr>
              <a:buFont typeface="Arial Unicode MS" pitchFamily="34" charset="-128"/>
              <a:buNone/>
            </a:pPr>
            <a:r>
              <a:rPr lang="en-US" smtClean="0"/>
              <a:t>	Creation of new </a:t>
            </a:r>
            <a:r>
              <a:rPr lang="en-US" smtClean="0">
                <a:solidFill>
                  <a:schemeClr val="tx2"/>
                </a:solidFill>
              </a:rPr>
              <a:t>DTI node</a:t>
            </a:r>
          </a:p>
          <a:p>
            <a:pPr lvl="1"/>
            <a:r>
              <a:rPr lang="en-US" smtClean="0"/>
              <a:t>Periodic triggering of creation process</a:t>
            </a:r>
          </a:p>
          <a:p>
            <a:pPr lvl="1"/>
            <a:r>
              <a:rPr lang="en-US" smtClean="0"/>
              <a:t>Shadow object (SO) stores position (anchor) of latest DTI node</a:t>
            </a:r>
          </a:p>
          <a:p>
            <a:pPr lvl="1"/>
            <a:r>
              <a:rPr lang="en-US" smtClean="0"/>
              <a:t>Enables creating backward</a:t>
            </a:r>
            <a:br>
              <a:rPr lang="en-US" smtClean="0"/>
            </a:br>
            <a:r>
              <a:rPr lang="en-US" smtClean="0"/>
              <a:t>pointer at lowest level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DTI pointer message</a:t>
            </a:r>
            <a:r>
              <a:rPr lang="en-US" smtClean="0"/>
              <a:t> to create</a:t>
            </a:r>
            <a:br>
              <a:rPr lang="en-US" smtClean="0"/>
            </a:br>
            <a:r>
              <a:rPr lang="en-US" smtClean="0"/>
              <a:t>other pointers recursively</a:t>
            </a:r>
          </a:p>
        </p:txBody>
      </p:sp>
      <p:sp>
        <p:nvSpPr>
          <p:cNvPr id="5" name="Rectangle 51"/>
          <p:cNvSpPr>
            <a:spLocks noChangeArrowheads="1"/>
          </p:cNvSpPr>
          <p:nvPr/>
        </p:nvSpPr>
        <p:spPr bwMode="auto">
          <a:xfrm>
            <a:off x="4500563" y="3857625"/>
            <a:ext cx="4679950" cy="21605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" name="AutoShape 45"/>
          <p:cNvSpPr>
            <a:spLocks noChangeArrowheads="1"/>
          </p:cNvSpPr>
          <p:nvPr/>
        </p:nvSpPr>
        <p:spPr bwMode="auto">
          <a:xfrm>
            <a:off x="6858000" y="3929063"/>
            <a:ext cx="442913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/>
              <a:t>s</a:t>
            </a:r>
            <a:r>
              <a:rPr lang="en-US" baseline="-25000"/>
              <a:t>3</a:t>
            </a:r>
          </a:p>
        </p:txBody>
      </p:sp>
      <p:sp>
        <p:nvSpPr>
          <p:cNvPr id="71" name="AutoShape 46"/>
          <p:cNvSpPr>
            <a:spLocks noChangeArrowheads="1"/>
          </p:cNvSpPr>
          <p:nvPr/>
        </p:nvSpPr>
        <p:spPr bwMode="auto">
          <a:xfrm>
            <a:off x="8643938" y="3929063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/>
              <a:t>s</a:t>
            </a:r>
            <a:r>
              <a:rPr lang="en-US" baseline="-25000"/>
              <a:t>4</a:t>
            </a:r>
          </a:p>
        </p:txBody>
      </p:sp>
      <p:sp>
        <p:nvSpPr>
          <p:cNvPr id="72" name="AutoShape 47"/>
          <p:cNvSpPr>
            <a:spLocks noChangeArrowheads="1"/>
          </p:cNvSpPr>
          <p:nvPr/>
        </p:nvSpPr>
        <p:spPr bwMode="auto">
          <a:xfrm>
            <a:off x="5786438" y="3929063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73" name="AutoShape 48"/>
          <p:cNvSpPr>
            <a:spLocks noChangeArrowheads="1"/>
          </p:cNvSpPr>
          <p:nvPr/>
        </p:nvSpPr>
        <p:spPr bwMode="auto">
          <a:xfrm>
            <a:off x="4557713" y="3929063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1</a:t>
            </a:r>
          </a:p>
        </p:txBody>
      </p:sp>
      <p:sp>
        <p:nvSpPr>
          <p:cNvPr id="74" name="AutoShape 49"/>
          <p:cNvSpPr>
            <a:spLocks noChangeArrowheads="1"/>
          </p:cNvSpPr>
          <p:nvPr/>
        </p:nvSpPr>
        <p:spPr bwMode="auto">
          <a:xfrm>
            <a:off x="7929563" y="5532438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6</a:t>
            </a:r>
          </a:p>
        </p:txBody>
      </p:sp>
      <p:sp>
        <p:nvSpPr>
          <p:cNvPr id="75" name="AutoShape 50"/>
          <p:cNvSpPr>
            <a:spLocks noChangeArrowheads="1"/>
          </p:cNvSpPr>
          <p:nvPr/>
        </p:nvSpPr>
        <p:spPr bwMode="auto">
          <a:xfrm>
            <a:off x="8643938" y="5532438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7</a:t>
            </a:r>
          </a:p>
        </p:txBody>
      </p:sp>
      <p:sp>
        <p:nvSpPr>
          <p:cNvPr id="76" name="AutoShape 51"/>
          <p:cNvSpPr>
            <a:spLocks noChangeArrowheads="1"/>
          </p:cNvSpPr>
          <p:nvPr/>
        </p:nvSpPr>
        <p:spPr bwMode="auto">
          <a:xfrm>
            <a:off x="5786438" y="5532438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5</a:t>
            </a:r>
          </a:p>
        </p:txBody>
      </p:sp>
      <p:sp>
        <p:nvSpPr>
          <p:cNvPr id="9228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FC1532A-1136-41A8-BE6D-C4AA50C1502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" name="Freeform 98"/>
          <p:cNvSpPr>
            <a:spLocks/>
          </p:cNvSpPr>
          <p:nvPr/>
        </p:nvSpPr>
        <p:spPr bwMode="auto">
          <a:xfrm>
            <a:off x="7677150" y="4254500"/>
            <a:ext cx="731838" cy="900113"/>
          </a:xfrm>
          <a:custGeom>
            <a:avLst/>
            <a:gdLst>
              <a:gd name="T0" fmla="*/ 2147483647 w 461"/>
              <a:gd name="T1" fmla="*/ 2147483647 h 567"/>
              <a:gd name="T2" fmla="*/ 2147483647 w 461"/>
              <a:gd name="T3" fmla="*/ 2147483647 h 567"/>
              <a:gd name="T4" fmla="*/ 2147483647 w 461"/>
              <a:gd name="T5" fmla="*/ 2147483647 h 567"/>
              <a:gd name="T6" fmla="*/ 2147483647 w 461"/>
              <a:gd name="T7" fmla="*/ 0 h 567"/>
              <a:gd name="T8" fmla="*/ 0 60000 65536"/>
              <a:gd name="T9" fmla="*/ 0 60000 65536"/>
              <a:gd name="T10" fmla="*/ 0 60000 65536"/>
              <a:gd name="T11" fmla="*/ 0 60000 65536"/>
              <a:gd name="T12" fmla="*/ 0 w 461"/>
              <a:gd name="T13" fmla="*/ 0 h 567"/>
              <a:gd name="T14" fmla="*/ 461 w 461"/>
              <a:gd name="T15" fmla="*/ 567 h 5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1" h="567">
                <a:moveTo>
                  <a:pt x="265" y="567"/>
                </a:moveTo>
                <a:cubicBezTo>
                  <a:pt x="363" y="517"/>
                  <a:pt x="461" y="468"/>
                  <a:pt x="423" y="408"/>
                </a:cubicBezTo>
                <a:cubicBezTo>
                  <a:pt x="385" y="348"/>
                  <a:pt x="76" y="272"/>
                  <a:pt x="38" y="204"/>
                </a:cubicBezTo>
                <a:cubicBezTo>
                  <a:pt x="0" y="136"/>
                  <a:pt x="98" y="68"/>
                  <a:pt x="197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30" name="Line 55"/>
          <p:cNvSpPr>
            <a:spLocks noChangeShapeType="1"/>
          </p:cNvSpPr>
          <p:nvPr/>
        </p:nvSpPr>
        <p:spPr bwMode="auto">
          <a:xfrm>
            <a:off x="9180513" y="3857625"/>
            <a:ext cx="0" cy="2160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31" name="Line 56"/>
          <p:cNvSpPr>
            <a:spLocks noChangeShapeType="1"/>
          </p:cNvSpPr>
          <p:nvPr/>
        </p:nvSpPr>
        <p:spPr bwMode="auto">
          <a:xfrm>
            <a:off x="5219700" y="3857625"/>
            <a:ext cx="0" cy="2160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32" name="Line 57"/>
          <p:cNvSpPr>
            <a:spLocks noChangeShapeType="1"/>
          </p:cNvSpPr>
          <p:nvPr/>
        </p:nvSpPr>
        <p:spPr bwMode="auto">
          <a:xfrm>
            <a:off x="6299200" y="3857625"/>
            <a:ext cx="0" cy="2160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33" name="Line 58"/>
          <p:cNvSpPr>
            <a:spLocks noChangeShapeType="1"/>
          </p:cNvSpPr>
          <p:nvPr/>
        </p:nvSpPr>
        <p:spPr bwMode="auto">
          <a:xfrm>
            <a:off x="7380288" y="3857625"/>
            <a:ext cx="0" cy="1081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234" name="Line 59"/>
          <p:cNvSpPr>
            <a:spLocks noChangeShapeType="1"/>
          </p:cNvSpPr>
          <p:nvPr/>
        </p:nvSpPr>
        <p:spPr bwMode="auto">
          <a:xfrm>
            <a:off x="5219700" y="4938713"/>
            <a:ext cx="3960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235" name="Line 60"/>
          <p:cNvSpPr>
            <a:spLocks noChangeShapeType="1"/>
          </p:cNvSpPr>
          <p:nvPr/>
        </p:nvSpPr>
        <p:spPr bwMode="auto">
          <a:xfrm>
            <a:off x="8459788" y="4938713"/>
            <a:ext cx="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236" name="Freeform 62"/>
          <p:cNvSpPr>
            <a:spLocks/>
          </p:cNvSpPr>
          <p:nvPr/>
        </p:nvSpPr>
        <p:spPr bwMode="auto">
          <a:xfrm>
            <a:off x="5319713" y="4470400"/>
            <a:ext cx="223837" cy="290513"/>
          </a:xfrm>
          <a:custGeom>
            <a:avLst/>
            <a:gdLst>
              <a:gd name="T0" fmla="*/ 2147483647 w 141"/>
              <a:gd name="T1" fmla="*/ 0 h 183"/>
              <a:gd name="T2" fmla="*/ 2147483647 w 141"/>
              <a:gd name="T3" fmla="*/ 2147483647 h 183"/>
              <a:gd name="T4" fmla="*/ 0 w 141"/>
              <a:gd name="T5" fmla="*/ 2147483647 h 183"/>
              <a:gd name="T6" fmla="*/ 0 60000 65536"/>
              <a:gd name="T7" fmla="*/ 0 60000 65536"/>
              <a:gd name="T8" fmla="*/ 0 60000 65536"/>
              <a:gd name="T9" fmla="*/ 0 w 141"/>
              <a:gd name="T10" fmla="*/ 0 h 183"/>
              <a:gd name="T11" fmla="*/ 141 w 141"/>
              <a:gd name="T12" fmla="*/ 183 h 1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" h="183">
                <a:moveTo>
                  <a:pt x="50" y="0"/>
                </a:moveTo>
                <a:lnTo>
                  <a:pt x="141" y="113"/>
                </a:lnTo>
                <a:lnTo>
                  <a:pt x="0" y="18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oval" w="med" len="med"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37" name="Freeform 63"/>
          <p:cNvSpPr>
            <a:spLocks/>
          </p:cNvSpPr>
          <p:nvPr/>
        </p:nvSpPr>
        <p:spPr bwMode="auto">
          <a:xfrm>
            <a:off x="4714875" y="4795838"/>
            <a:ext cx="407988" cy="754062"/>
          </a:xfrm>
          <a:custGeom>
            <a:avLst/>
            <a:gdLst>
              <a:gd name="T0" fmla="*/ 2147483647 w 257"/>
              <a:gd name="T1" fmla="*/ 0 h 475"/>
              <a:gd name="T2" fmla="*/ 2147483647 w 257"/>
              <a:gd name="T3" fmla="*/ 2147483647 h 475"/>
              <a:gd name="T4" fmla="*/ 2147483647 w 257"/>
              <a:gd name="T5" fmla="*/ 2147483647 h 475"/>
              <a:gd name="T6" fmla="*/ 0 w 257"/>
              <a:gd name="T7" fmla="*/ 2147483647 h 475"/>
              <a:gd name="T8" fmla="*/ 2147483647 w 257"/>
              <a:gd name="T9" fmla="*/ 2147483647 h 475"/>
              <a:gd name="T10" fmla="*/ 2147483647 w 257"/>
              <a:gd name="T11" fmla="*/ 2147483647 h 475"/>
              <a:gd name="T12" fmla="*/ 2147483647 w 257"/>
              <a:gd name="T13" fmla="*/ 2147483647 h 4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7"/>
              <a:gd name="T22" fmla="*/ 0 h 475"/>
              <a:gd name="T23" fmla="*/ 257 w 257"/>
              <a:gd name="T24" fmla="*/ 475 h 4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7" h="475">
                <a:moveTo>
                  <a:pt x="247" y="0"/>
                </a:moveTo>
                <a:lnTo>
                  <a:pt x="114" y="44"/>
                </a:lnTo>
                <a:lnTo>
                  <a:pt x="23" y="158"/>
                </a:lnTo>
                <a:lnTo>
                  <a:pt x="0" y="294"/>
                </a:lnTo>
                <a:lnTo>
                  <a:pt x="91" y="430"/>
                </a:lnTo>
                <a:lnTo>
                  <a:pt x="227" y="475"/>
                </a:lnTo>
                <a:lnTo>
                  <a:pt x="257" y="45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38" name="Freeform 64"/>
          <p:cNvSpPr>
            <a:spLocks/>
          </p:cNvSpPr>
          <p:nvPr/>
        </p:nvSpPr>
        <p:spPr bwMode="auto">
          <a:xfrm>
            <a:off x="5329238" y="5154613"/>
            <a:ext cx="866775" cy="317500"/>
          </a:xfrm>
          <a:custGeom>
            <a:avLst/>
            <a:gdLst>
              <a:gd name="T0" fmla="*/ 0 w 546"/>
              <a:gd name="T1" fmla="*/ 2147483647 h 200"/>
              <a:gd name="T2" fmla="*/ 2147483647 w 546"/>
              <a:gd name="T3" fmla="*/ 2147483647 h 200"/>
              <a:gd name="T4" fmla="*/ 2147483647 w 546"/>
              <a:gd name="T5" fmla="*/ 2147483647 h 200"/>
              <a:gd name="T6" fmla="*/ 2147483647 w 546"/>
              <a:gd name="T7" fmla="*/ 0 h 200"/>
              <a:gd name="T8" fmla="*/ 2147483647 w 546"/>
              <a:gd name="T9" fmla="*/ 2147483647 h 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"/>
              <a:gd name="T16" fmla="*/ 0 h 200"/>
              <a:gd name="T17" fmla="*/ 546 w 546"/>
              <a:gd name="T18" fmla="*/ 200 h 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" h="200">
                <a:moveTo>
                  <a:pt x="0" y="200"/>
                </a:moveTo>
                <a:lnTo>
                  <a:pt x="67" y="136"/>
                </a:lnTo>
                <a:lnTo>
                  <a:pt x="248" y="45"/>
                </a:lnTo>
                <a:lnTo>
                  <a:pt x="430" y="0"/>
                </a:lnTo>
                <a:lnTo>
                  <a:pt x="546" y="1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39" name="Freeform 65"/>
          <p:cNvSpPr>
            <a:spLocks/>
          </p:cNvSpPr>
          <p:nvPr/>
        </p:nvSpPr>
        <p:spPr bwMode="auto">
          <a:xfrm>
            <a:off x="6411913" y="5046663"/>
            <a:ext cx="428625" cy="179387"/>
          </a:xfrm>
          <a:custGeom>
            <a:avLst/>
            <a:gdLst>
              <a:gd name="T0" fmla="*/ 0 w 270"/>
              <a:gd name="T1" fmla="*/ 2147483647 h 113"/>
              <a:gd name="T2" fmla="*/ 2147483647 w 270"/>
              <a:gd name="T3" fmla="*/ 2147483647 h 113"/>
              <a:gd name="T4" fmla="*/ 2147483647 w 270"/>
              <a:gd name="T5" fmla="*/ 2147483647 h 113"/>
              <a:gd name="T6" fmla="*/ 2147483647 w 270"/>
              <a:gd name="T7" fmla="*/ 0 h 113"/>
              <a:gd name="T8" fmla="*/ 0 60000 65536"/>
              <a:gd name="T9" fmla="*/ 0 60000 65536"/>
              <a:gd name="T10" fmla="*/ 0 60000 65536"/>
              <a:gd name="T11" fmla="*/ 0 60000 65536"/>
              <a:gd name="T12" fmla="*/ 0 w 270"/>
              <a:gd name="T13" fmla="*/ 0 h 113"/>
              <a:gd name="T14" fmla="*/ 270 w 270"/>
              <a:gd name="T15" fmla="*/ 113 h 1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0" h="113">
                <a:moveTo>
                  <a:pt x="0" y="112"/>
                </a:moveTo>
                <a:lnTo>
                  <a:pt x="65" y="113"/>
                </a:lnTo>
                <a:lnTo>
                  <a:pt x="179" y="68"/>
                </a:lnTo>
                <a:lnTo>
                  <a:pt x="27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40" name="Freeform 66"/>
          <p:cNvSpPr>
            <a:spLocks/>
          </p:cNvSpPr>
          <p:nvPr/>
        </p:nvSpPr>
        <p:spPr bwMode="auto">
          <a:xfrm>
            <a:off x="6923088" y="4722813"/>
            <a:ext cx="317500" cy="114300"/>
          </a:xfrm>
          <a:custGeom>
            <a:avLst/>
            <a:gdLst>
              <a:gd name="T0" fmla="*/ 0 w 200"/>
              <a:gd name="T1" fmla="*/ 2147483647 h 72"/>
              <a:gd name="T2" fmla="*/ 2147483647 w 200"/>
              <a:gd name="T3" fmla="*/ 0 h 72"/>
              <a:gd name="T4" fmla="*/ 2147483647 w 200"/>
              <a:gd name="T5" fmla="*/ 2147483647 h 72"/>
              <a:gd name="T6" fmla="*/ 2147483647 w 200"/>
              <a:gd name="T7" fmla="*/ 2147483647 h 72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72"/>
              <a:gd name="T14" fmla="*/ 200 w 200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72">
                <a:moveTo>
                  <a:pt x="0" y="66"/>
                </a:moveTo>
                <a:lnTo>
                  <a:pt x="61" y="0"/>
                </a:lnTo>
                <a:lnTo>
                  <a:pt x="155" y="9"/>
                </a:lnTo>
                <a:lnTo>
                  <a:pt x="200" y="7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41" name="Line 67"/>
          <p:cNvSpPr>
            <a:spLocks noChangeShapeType="1"/>
          </p:cNvSpPr>
          <p:nvPr/>
        </p:nvSpPr>
        <p:spPr bwMode="auto">
          <a:xfrm flipV="1">
            <a:off x="5111750" y="5478463"/>
            <a:ext cx="215900" cy="34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242" name="Line 68"/>
          <p:cNvSpPr>
            <a:spLocks noChangeShapeType="1"/>
          </p:cNvSpPr>
          <p:nvPr/>
        </p:nvSpPr>
        <p:spPr bwMode="auto">
          <a:xfrm flipV="1">
            <a:off x="5111750" y="4757738"/>
            <a:ext cx="215900" cy="34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243" name="Line 69"/>
          <p:cNvSpPr>
            <a:spLocks noChangeShapeType="1"/>
          </p:cNvSpPr>
          <p:nvPr/>
        </p:nvSpPr>
        <p:spPr bwMode="auto">
          <a:xfrm flipH="1" flipV="1">
            <a:off x="6191250" y="5189538"/>
            <a:ext cx="215900" cy="34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244" name="Line 70"/>
          <p:cNvSpPr>
            <a:spLocks noChangeShapeType="1"/>
          </p:cNvSpPr>
          <p:nvPr/>
        </p:nvSpPr>
        <p:spPr bwMode="auto">
          <a:xfrm flipV="1">
            <a:off x="6838950" y="4830763"/>
            <a:ext cx="73025" cy="2159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245" name="Line 71"/>
          <p:cNvSpPr>
            <a:spLocks noChangeShapeType="1"/>
          </p:cNvSpPr>
          <p:nvPr/>
        </p:nvSpPr>
        <p:spPr bwMode="auto">
          <a:xfrm flipH="1" flipV="1">
            <a:off x="7235825" y="4830763"/>
            <a:ext cx="36513" cy="2508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246" name="Freeform 72"/>
          <p:cNvSpPr>
            <a:spLocks/>
          </p:cNvSpPr>
          <p:nvPr/>
        </p:nvSpPr>
        <p:spPr bwMode="auto">
          <a:xfrm>
            <a:off x="7272338" y="5081588"/>
            <a:ext cx="1077912" cy="317500"/>
          </a:xfrm>
          <a:custGeom>
            <a:avLst/>
            <a:gdLst>
              <a:gd name="T0" fmla="*/ 0 w 679"/>
              <a:gd name="T1" fmla="*/ 0 h 200"/>
              <a:gd name="T2" fmla="*/ 2147483647 w 679"/>
              <a:gd name="T3" fmla="*/ 2147483647 h 200"/>
              <a:gd name="T4" fmla="*/ 2147483647 w 679"/>
              <a:gd name="T5" fmla="*/ 2147483647 h 200"/>
              <a:gd name="T6" fmla="*/ 2147483647 w 679"/>
              <a:gd name="T7" fmla="*/ 2147483647 h 200"/>
              <a:gd name="T8" fmla="*/ 2147483647 w 679"/>
              <a:gd name="T9" fmla="*/ 2147483647 h 200"/>
              <a:gd name="T10" fmla="*/ 2147483647 w 679"/>
              <a:gd name="T11" fmla="*/ 2147483647 h 2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9"/>
              <a:gd name="T19" fmla="*/ 0 h 200"/>
              <a:gd name="T20" fmla="*/ 679 w 679"/>
              <a:gd name="T21" fmla="*/ 200 h 2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9" h="200">
                <a:moveTo>
                  <a:pt x="0" y="0"/>
                </a:moveTo>
                <a:lnTo>
                  <a:pt x="90" y="68"/>
                </a:lnTo>
                <a:lnTo>
                  <a:pt x="226" y="159"/>
                </a:lnTo>
                <a:lnTo>
                  <a:pt x="385" y="159"/>
                </a:lnTo>
                <a:lnTo>
                  <a:pt x="567" y="182"/>
                </a:lnTo>
                <a:lnTo>
                  <a:pt x="679" y="20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47" name="Freeform 73"/>
          <p:cNvSpPr>
            <a:spLocks/>
          </p:cNvSpPr>
          <p:nvPr/>
        </p:nvSpPr>
        <p:spPr bwMode="auto">
          <a:xfrm>
            <a:off x="8578850" y="5046663"/>
            <a:ext cx="312738" cy="400050"/>
          </a:xfrm>
          <a:custGeom>
            <a:avLst/>
            <a:gdLst>
              <a:gd name="T0" fmla="*/ 0 w 197"/>
              <a:gd name="T1" fmla="*/ 2147483647 h 252"/>
              <a:gd name="T2" fmla="*/ 2147483647 w 197"/>
              <a:gd name="T3" fmla="*/ 2147483647 h 252"/>
              <a:gd name="T4" fmla="*/ 2147483647 w 197"/>
              <a:gd name="T5" fmla="*/ 2147483647 h 252"/>
              <a:gd name="T6" fmla="*/ 2147483647 w 197"/>
              <a:gd name="T7" fmla="*/ 2147483647 h 252"/>
              <a:gd name="T8" fmla="*/ 2147483647 w 197"/>
              <a:gd name="T9" fmla="*/ 2147483647 h 252"/>
              <a:gd name="T10" fmla="*/ 2147483647 w 197"/>
              <a:gd name="T11" fmla="*/ 0 h 2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7"/>
              <a:gd name="T19" fmla="*/ 0 h 252"/>
              <a:gd name="T20" fmla="*/ 197 w 197"/>
              <a:gd name="T21" fmla="*/ 252 h 2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7" h="252">
                <a:moveTo>
                  <a:pt x="0" y="249"/>
                </a:moveTo>
                <a:cubicBezTo>
                  <a:pt x="12" y="250"/>
                  <a:pt x="36" y="252"/>
                  <a:pt x="36" y="252"/>
                </a:cubicBezTo>
                <a:lnTo>
                  <a:pt x="152" y="226"/>
                </a:lnTo>
                <a:lnTo>
                  <a:pt x="197" y="158"/>
                </a:lnTo>
                <a:lnTo>
                  <a:pt x="197" y="45"/>
                </a:lnTo>
                <a:lnTo>
                  <a:pt x="17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48" name="Line 75"/>
          <p:cNvSpPr>
            <a:spLocks noChangeShapeType="1"/>
          </p:cNvSpPr>
          <p:nvPr/>
        </p:nvSpPr>
        <p:spPr bwMode="auto">
          <a:xfrm flipH="1" flipV="1">
            <a:off x="8783638" y="4830763"/>
            <a:ext cx="71437" cy="2159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249" name="Line 76"/>
          <p:cNvSpPr>
            <a:spLocks noChangeShapeType="1"/>
          </p:cNvSpPr>
          <p:nvPr/>
        </p:nvSpPr>
        <p:spPr bwMode="auto">
          <a:xfrm flipH="1" flipV="1">
            <a:off x="8351838" y="5405438"/>
            <a:ext cx="215900" cy="3651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" name="Rectangle 77"/>
          <p:cNvSpPr>
            <a:spLocks noChangeArrowheads="1"/>
          </p:cNvSpPr>
          <p:nvPr/>
        </p:nvSpPr>
        <p:spPr bwMode="auto">
          <a:xfrm>
            <a:off x="6951663" y="4505325"/>
            <a:ext cx="201612" cy="444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154800" rIns="36000" bIns="0" anchor="b">
            <a:spAutoFit/>
          </a:bodyPr>
          <a:lstStyle/>
          <a:p>
            <a:pPr>
              <a:defRPr/>
            </a:pPr>
            <a:r>
              <a:rPr lang="en-US"/>
              <a:t>2</a:t>
            </a:r>
          </a:p>
        </p:txBody>
      </p:sp>
      <p:sp>
        <p:nvSpPr>
          <p:cNvPr id="8230" name="Rectangle 85"/>
          <p:cNvSpPr>
            <a:spLocks noChangeArrowheads="1"/>
          </p:cNvSpPr>
          <p:nvPr/>
        </p:nvSpPr>
        <p:spPr bwMode="auto">
          <a:xfrm>
            <a:off x="5337175" y="4073525"/>
            <a:ext cx="201613" cy="5175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226800" rIns="36000" bIns="0" anchor="b">
            <a:spAutoFit/>
          </a:bodyPr>
          <a:lstStyle/>
          <a:p>
            <a:pPr>
              <a:defRPr/>
            </a:pPr>
            <a:r>
              <a:rPr lang="en-US" dirty="0"/>
              <a:t>0</a:t>
            </a:r>
          </a:p>
        </p:txBody>
      </p:sp>
      <p:sp>
        <p:nvSpPr>
          <p:cNvPr id="8231" name="Rectangle 86"/>
          <p:cNvSpPr>
            <a:spLocks noChangeArrowheads="1"/>
          </p:cNvSpPr>
          <p:nvPr/>
        </p:nvSpPr>
        <p:spPr bwMode="auto">
          <a:xfrm>
            <a:off x="5543550" y="4978400"/>
            <a:ext cx="201613" cy="371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82800" rIns="36000" bIns="0" anchor="b">
            <a:spAutoFit/>
          </a:bodyPr>
          <a:lstStyle/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8232" name="Rectangle 87"/>
          <p:cNvSpPr>
            <a:spLocks noChangeArrowheads="1"/>
          </p:cNvSpPr>
          <p:nvPr/>
        </p:nvSpPr>
        <p:spPr bwMode="auto">
          <a:xfrm>
            <a:off x="7893050" y="5081588"/>
            <a:ext cx="201613" cy="371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82800" rIns="36000" bIns="0" anchor="b">
            <a:spAutoFit/>
          </a:bodyPr>
          <a:lstStyle/>
          <a:p>
            <a:pPr>
              <a:defRPr/>
            </a:pPr>
            <a:r>
              <a:rPr lang="en-US"/>
              <a:t>3</a:t>
            </a:r>
          </a:p>
        </p:txBody>
      </p:sp>
      <p:sp>
        <p:nvSpPr>
          <p:cNvPr id="9254" name="Freeform 88"/>
          <p:cNvSpPr>
            <a:spLocks/>
          </p:cNvSpPr>
          <p:nvPr/>
        </p:nvSpPr>
        <p:spPr bwMode="auto">
          <a:xfrm>
            <a:off x="5753100" y="4649788"/>
            <a:ext cx="1195388" cy="412750"/>
          </a:xfrm>
          <a:custGeom>
            <a:avLst/>
            <a:gdLst>
              <a:gd name="T0" fmla="*/ 0 w 753"/>
              <a:gd name="T1" fmla="*/ 2147483647 h 260"/>
              <a:gd name="T2" fmla="*/ 2147483647 w 753"/>
              <a:gd name="T3" fmla="*/ 2147483647 h 260"/>
              <a:gd name="T4" fmla="*/ 2147483647 w 753"/>
              <a:gd name="T5" fmla="*/ 0 h 260"/>
              <a:gd name="T6" fmla="*/ 0 60000 65536"/>
              <a:gd name="T7" fmla="*/ 0 60000 65536"/>
              <a:gd name="T8" fmla="*/ 0 60000 65536"/>
              <a:gd name="T9" fmla="*/ 0 w 753"/>
              <a:gd name="T10" fmla="*/ 0 h 260"/>
              <a:gd name="T11" fmla="*/ 753 w 753"/>
              <a:gd name="T12" fmla="*/ 260 h 2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53" h="260">
                <a:moveTo>
                  <a:pt x="0" y="254"/>
                </a:moveTo>
                <a:cubicBezTo>
                  <a:pt x="70" y="248"/>
                  <a:pt x="298" y="260"/>
                  <a:pt x="423" y="218"/>
                </a:cubicBezTo>
                <a:cubicBezTo>
                  <a:pt x="548" y="176"/>
                  <a:pt x="684" y="46"/>
                  <a:pt x="753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55" name="Freeform 89"/>
          <p:cNvSpPr>
            <a:spLocks/>
          </p:cNvSpPr>
          <p:nvPr/>
        </p:nvSpPr>
        <p:spPr bwMode="auto">
          <a:xfrm>
            <a:off x="5311775" y="4325938"/>
            <a:ext cx="511175" cy="720725"/>
          </a:xfrm>
          <a:custGeom>
            <a:avLst/>
            <a:gdLst>
              <a:gd name="T0" fmla="*/ 2147483647 w 322"/>
              <a:gd name="T1" fmla="*/ 2147483647 h 499"/>
              <a:gd name="T2" fmla="*/ 2147483647 w 322"/>
              <a:gd name="T3" fmla="*/ 2147483647 h 499"/>
              <a:gd name="T4" fmla="*/ 2147483647 w 322"/>
              <a:gd name="T5" fmla="*/ 2147483647 h 499"/>
              <a:gd name="T6" fmla="*/ 2147483647 w 322"/>
              <a:gd name="T7" fmla="*/ 0 h 499"/>
              <a:gd name="T8" fmla="*/ 0 60000 65536"/>
              <a:gd name="T9" fmla="*/ 0 60000 65536"/>
              <a:gd name="T10" fmla="*/ 0 60000 65536"/>
              <a:gd name="T11" fmla="*/ 0 60000 65536"/>
              <a:gd name="T12" fmla="*/ 0 w 322"/>
              <a:gd name="T13" fmla="*/ 0 h 499"/>
              <a:gd name="T14" fmla="*/ 322 w 322"/>
              <a:gd name="T15" fmla="*/ 499 h 4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2" h="499">
                <a:moveTo>
                  <a:pt x="146" y="499"/>
                </a:moveTo>
                <a:cubicBezTo>
                  <a:pt x="126" y="482"/>
                  <a:pt x="0" y="448"/>
                  <a:pt x="26" y="398"/>
                </a:cubicBezTo>
                <a:cubicBezTo>
                  <a:pt x="52" y="348"/>
                  <a:pt x="282" y="263"/>
                  <a:pt x="302" y="197"/>
                </a:cubicBezTo>
                <a:cubicBezTo>
                  <a:pt x="322" y="131"/>
                  <a:pt x="178" y="41"/>
                  <a:pt x="146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43" name="Freeform 90"/>
          <p:cNvSpPr>
            <a:spLocks/>
          </p:cNvSpPr>
          <p:nvPr/>
        </p:nvSpPr>
        <p:spPr bwMode="auto">
          <a:xfrm>
            <a:off x="5543550" y="4102100"/>
            <a:ext cx="2449513" cy="419100"/>
          </a:xfrm>
          <a:custGeom>
            <a:avLst/>
            <a:gdLst>
              <a:gd name="T0" fmla="*/ 0 w 1543"/>
              <a:gd name="T1" fmla="*/ 2147483647 h 264"/>
              <a:gd name="T2" fmla="*/ 2147483647 w 1543"/>
              <a:gd name="T3" fmla="*/ 2147483647 h 264"/>
              <a:gd name="T4" fmla="*/ 2147483647 w 1543"/>
              <a:gd name="T5" fmla="*/ 0 h 264"/>
              <a:gd name="T6" fmla="*/ 0 60000 65536"/>
              <a:gd name="T7" fmla="*/ 0 60000 65536"/>
              <a:gd name="T8" fmla="*/ 0 60000 65536"/>
              <a:gd name="T9" fmla="*/ 0 w 1543"/>
              <a:gd name="T10" fmla="*/ 0 h 264"/>
              <a:gd name="T11" fmla="*/ 1543 w 1543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3" h="264">
                <a:moveTo>
                  <a:pt x="0" y="23"/>
                </a:moveTo>
                <a:cubicBezTo>
                  <a:pt x="105" y="63"/>
                  <a:pt x="370" y="264"/>
                  <a:pt x="627" y="260"/>
                </a:cubicBezTo>
                <a:cubicBezTo>
                  <a:pt x="884" y="256"/>
                  <a:pt x="1352" y="54"/>
                  <a:pt x="1543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lgDash"/>
            <a:round/>
            <a:headEnd type="stealth" w="med" len="med"/>
            <a:tailEnd type="stealth" w="med" len="med"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57" name="Freeform 91"/>
          <p:cNvSpPr>
            <a:spLocks/>
          </p:cNvSpPr>
          <p:nvPr/>
        </p:nvSpPr>
        <p:spPr bwMode="auto">
          <a:xfrm>
            <a:off x="5543550" y="4233863"/>
            <a:ext cx="1404938" cy="415925"/>
          </a:xfrm>
          <a:custGeom>
            <a:avLst/>
            <a:gdLst>
              <a:gd name="T0" fmla="*/ 0 w 885"/>
              <a:gd name="T1" fmla="*/ 0 h 245"/>
              <a:gd name="T2" fmla="*/ 2147483647 w 885"/>
              <a:gd name="T3" fmla="*/ 2147483647 h 245"/>
              <a:gd name="T4" fmla="*/ 2147483647 w 885"/>
              <a:gd name="T5" fmla="*/ 2147483647 h 245"/>
              <a:gd name="T6" fmla="*/ 0 60000 65536"/>
              <a:gd name="T7" fmla="*/ 0 60000 65536"/>
              <a:gd name="T8" fmla="*/ 0 60000 65536"/>
              <a:gd name="T9" fmla="*/ 0 w 885"/>
              <a:gd name="T10" fmla="*/ 0 h 245"/>
              <a:gd name="T11" fmla="*/ 885 w 885"/>
              <a:gd name="T12" fmla="*/ 245 h 2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5" h="245">
                <a:moveTo>
                  <a:pt x="0" y="0"/>
                </a:moveTo>
                <a:cubicBezTo>
                  <a:pt x="63" y="35"/>
                  <a:pt x="231" y="181"/>
                  <a:pt x="378" y="213"/>
                </a:cubicBezTo>
                <a:cubicBezTo>
                  <a:pt x="525" y="245"/>
                  <a:pt x="780" y="198"/>
                  <a:pt x="885" y="19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ash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45" name="Freeform 92"/>
          <p:cNvSpPr>
            <a:spLocks/>
          </p:cNvSpPr>
          <p:nvPr/>
        </p:nvSpPr>
        <p:spPr bwMode="auto">
          <a:xfrm>
            <a:off x="7164388" y="4181475"/>
            <a:ext cx="828675" cy="396875"/>
          </a:xfrm>
          <a:custGeom>
            <a:avLst/>
            <a:gdLst>
              <a:gd name="T0" fmla="*/ 0 w 522"/>
              <a:gd name="T1" fmla="*/ 2147483647 h 227"/>
              <a:gd name="T2" fmla="*/ 2147483647 w 522"/>
              <a:gd name="T3" fmla="*/ 2147483647 h 227"/>
              <a:gd name="T4" fmla="*/ 2147483647 w 522"/>
              <a:gd name="T5" fmla="*/ 0 h 227"/>
              <a:gd name="T6" fmla="*/ 0 60000 65536"/>
              <a:gd name="T7" fmla="*/ 0 60000 65536"/>
              <a:gd name="T8" fmla="*/ 0 60000 65536"/>
              <a:gd name="T9" fmla="*/ 0 w 522"/>
              <a:gd name="T10" fmla="*/ 0 h 227"/>
              <a:gd name="T11" fmla="*/ 522 w 522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2" h="227">
                <a:moveTo>
                  <a:pt x="0" y="227"/>
                </a:moveTo>
                <a:cubicBezTo>
                  <a:pt x="46" y="210"/>
                  <a:pt x="191" y="164"/>
                  <a:pt x="278" y="126"/>
                </a:cubicBezTo>
                <a:cubicBezTo>
                  <a:pt x="365" y="88"/>
                  <a:pt x="471" y="26"/>
                  <a:pt x="522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ash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259" name="Freeform 93"/>
          <p:cNvSpPr>
            <a:spLocks/>
          </p:cNvSpPr>
          <p:nvPr/>
        </p:nvSpPr>
        <p:spPr bwMode="auto">
          <a:xfrm>
            <a:off x="7164388" y="4649788"/>
            <a:ext cx="720725" cy="504825"/>
          </a:xfrm>
          <a:custGeom>
            <a:avLst/>
            <a:gdLst>
              <a:gd name="T0" fmla="*/ 0 w 454"/>
              <a:gd name="T1" fmla="*/ 0 h 318"/>
              <a:gd name="T2" fmla="*/ 2147483647 w 454"/>
              <a:gd name="T3" fmla="*/ 2147483647 h 318"/>
              <a:gd name="T4" fmla="*/ 2147483647 w 454"/>
              <a:gd name="T5" fmla="*/ 2147483647 h 318"/>
              <a:gd name="T6" fmla="*/ 2147483647 w 454"/>
              <a:gd name="T7" fmla="*/ 2147483647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454"/>
              <a:gd name="T13" fmla="*/ 0 h 318"/>
              <a:gd name="T14" fmla="*/ 454 w 454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4" h="318">
                <a:moveTo>
                  <a:pt x="0" y="0"/>
                </a:moveTo>
                <a:cubicBezTo>
                  <a:pt x="19" y="7"/>
                  <a:pt x="75" y="2"/>
                  <a:pt x="116" y="44"/>
                </a:cubicBezTo>
                <a:cubicBezTo>
                  <a:pt x="157" y="86"/>
                  <a:pt x="193" y="208"/>
                  <a:pt x="249" y="254"/>
                </a:cubicBezTo>
                <a:cubicBezTo>
                  <a:pt x="305" y="300"/>
                  <a:pt x="389" y="312"/>
                  <a:pt x="454" y="318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47" name="Freeform 94"/>
          <p:cNvSpPr>
            <a:spLocks/>
          </p:cNvSpPr>
          <p:nvPr/>
        </p:nvSpPr>
        <p:spPr bwMode="auto">
          <a:xfrm>
            <a:off x="7678738" y="4254500"/>
            <a:ext cx="731837" cy="900113"/>
          </a:xfrm>
          <a:custGeom>
            <a:avLst/>
            <a:gdLst>
              <a:gd name="T0" fmla="*/ 2147483647 w 461"/>
              <a:gd name="T1" fmla="*/ 2147483647 h 567"/>
              <a:gd name="T2" fmla="*/ 2147483647 w 461"/>
              <a:gd name="T3" fmla="*/ 2147483647 h 567"/>
              <a:gd name="T4" fmla="*/ 2147483647 w 461"/>
              <a:gd name="T5" fmla="*/ 2147483647 h 567"/>
              <a:gd name="T6" fmla="*/ 2147483647 w 461"/>
              <a:gd name="T7" fmla="*/ 0 h 567"/>
              <a:gd name="T8" fmla="*/ 0 60000 65536"/>
              <a:gd name="T9" fmla="*/ 0 60000 65536"/>
              <a:gd name="T10" fmla="*/ 0 60000 65536"/>
              <a:gd name="T11" fmla="*/ 0 60000 65536"/>
              <a:gd name="T12" fmla="*/ 0 w 461"/>
              <a:gd name="T13" fmla="*/ 0 h 567"/>
              <a:gd name="T14" fmla="*/ 461 w 461"/>
              <a:gd name="T15" fmla="*/ 567 h 5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1" h="567">
                <a:moveTo>
                  <a:pt x="265" y="567"/>
                </a:moveTo>
                <a:cubicBezTo>
                  <a:pt x="363" y="517"/>
                  <a:pt x="461" y="468"/>
                  <a:pt x="423" y="408"/>
                </a:cubicBezTo>
                <a:cubicBezTo>
                  <a:pt x="385" y="348"/>
                  <a:pt x="76" y="272"/>
                  <a:pt x="38" y="204"/>
                </a:cubicBezTo>
                <a:cubicBezTo>
                  <a:pt x="0" y="136"/>
                  <a:pt x="98" y="68"/>
                  <a:pt x="197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61" name="Freeform 97"/>
          <p:cNvSpPr>
            <a:spLocks/>
          </p:cNvSpPr>
          <p:nvPr/>
        </p:nvSpPr>
        <p:spPr bwMode="auto">
          <a:xfrm>
            <a:off x="8135938" y="4240213"/>
            <a:ext cx="647700" cy="588962"/>
          </a:xfrm>
          <a:custGeom>
            <a:avLst/>
            <a:gdLst>
              <a:gd name="T0" fmla="*/ 2147483647 w 408"/>
              <a:gd name="T1" fmla="*/ 2147483647 h 371"/>
              <a:gd name="T2" fmla="*/ 2147483647 w 408"/>
              <a:gd name="T3" fmla="*/ 2147483647 h 371"/>
              <a:gd name="T4" fmla="*/ 2147483647 w 408"/>
              <a:gd name="T5" fmla="*/ 2147483647 h 371"/>
              <a:gd name="T6" fmla="*/ 2147483647 w 408"/>
              <a:gd name="T7" fmla="*/ 2147483647 h 371"/>
              <a:gd name="T8" fmla="*/ 2147483647 w 408"/>
              <a:gd name="T9" fmla="*/ 2147483647 h 371"/>
              <a:gd name="T10" fmla="*/ 2147483647 w 408"/>
              <a:gd name="T11" fmla="*/ 2147483647 h 371"/>
              <a:gd name="T12" fmla="*/ 0 w 408"/>
              <a:gd name="T13" fmla="*/ 2147483647 h 371"/>
              <a:gd name="T14" fmla="*/ 2147483647 w 408"/>
              <a:gd name="T15" fmla="*/ 2147483647 h 371"/>
              <a:gd name="T16" fmla="*/ 2147483647 w 408"/>
              <a:gd name="T17" fmla="*/ 0 h 37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8"/>
              <a:gd name="T28" fmla="*/ 0 h 371"/>
              <a:gd name="T29" fmla="*/ 408 w 408"/>
              <a:gd name="T30" fmla="*/ 371 h 37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8" h="371">
                <a:moveTo>
                  <a:pt x="408" y="371"/>
                </a:moveTo>
                <a:lnTo>
                  <a:pt x="385" y="303"/>
                </a:lnTo>
                <a:lnTo>
                  <a:pt x="340" y="280"/>
                </a:lnTo>
                <a:lnTo>
                  <a:pt x="272" y="257"/>
                </a:lnTo>
                <a:lnTo>
                  <a:pt x="159" y="257"/>
                </a:lnTo>
                <a:lnTo>
                  <a:pt x="68" y="234"/>
                </a:lnTo>
                <a:lnTo>
                  <a:pt x="0" y="144"/>
                </a:lnTo>
                <a:lnTo>
                  <a:pt x="25" y="52"/>
                </a:lnTo>
                <a:lnTo>
                  <a:pt x="136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1" name="Rectangle 84"/>
          <p:cNvSpPr>
            <a:spLocks noChangeArrowheads="1"/>
          </p:cNvSpPr>
          <p:nvPr/>
        </p:nvSpPr>
        <p:spPr bwMode="auto">
          <a:xfrm>
            <a:off x="7991475" y="4038600"/>
            <a:ext cx="201613" cy="5175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226800" rIns="36000" bIns="0" anchor="b">
            <a:spAutoFit/>
          </a:bodyPr>
          <a:lstStyle/>
          <a:p>
            <a:pPr>
              <a:defRPr/>
            </a:pPr>
            <a:r>
              <a:rPr lang="en-US"/>
              <a:t>4</a:t>
            </a:r>
          </a:p>
        </p:txBody>
      </p:sp>
      <p:sp>
        <p:nvSpPr>
          <p:cNvPr id="52" name="Freeform 103"/>
          <p:cNvSpPr>
            <a:spLocks/>
          </p:cNvSpPr>
          <p:nvPr/>
        </p:nvSpPr>
        <p:spPr bwMode="auto">
          <a:xfrm>
            <a:off x="7164388" y="4181475"/>
            <a:ext cx="828675" cy="396875"/>
          </a:xfrm>
          <a:custGeom>
            <a:avLst/>
            <a:gdLst>
              <a:gd name="T0" fmla="*/ 0 w 522"/>
              <a:gd name="T1" fmla="*/ 2147483647 h 227"/>
              <a:gd name="T2" fmla="*/ 2147483647 w 522"/>
              <a:gd name="T3" fmla="*/ 2147483647 h 227"/>
              <a:gd name="T4" fmla="*/ 2147483647 w 522"/>
              <a:gd name="T5" fmla="*/ 0 h 227"/>
              <a:gd name="T6" fmla="*/ 0 60000 65536"/>
              <a:gd name="T7" fmla="*/ 0 60000 65536"/>
              <a:gd name="T8" fmla="*/ 0 60000 65536"/>
              <a:gd name="T9" fmla="*/ 0 w 522"/>
              <a:gd name="T10" fmla="*/ 0 h 227"/>
              <a:gd name="T11" fmla="*/ 522 w 522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2" h="227">
                <a:moveTo>
                  <a:pt x="0" y="227"/>
                </a:moveTo>
                <a:cubicBezTo>
                  <a:pt x="46" y="210"/>
                  <a:pt x="191" y="164"/>
                  <a:pt x="278" y="126"/>
                </a:cubicBezTo>
                <a:cubicBezTo>
                  <a:pt x="365" y="88"/>
                  <a:pt x="471" y="26"/>
                  <a:pt x="522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ash"/>
            <a:round/>
            <a:headEnd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53" name="Freeform 104"/>
          <p:cNvSpPr>
            <a:spLocks/>
          </p:cNvSpPr>
          <p:nvPr/>
        </p:nvSpPr>
        <p:spPr bwMode="auto">
          <a:xfrm>
            <a:off x="5540375" y="4102100"/>
            <a:ext cx="2449513" cy="419100"/>
          </a:xfrm>
          <a:custGeom>
            <a:avLst/>
            <a:gdLst>
              <a:gd name="T0" fmla="*/ 0 w 1543"/>
              <a:gd name="T1" fmla="*/ 2147483647 h 264"/>
              <a:gd name="T2" fmla="*/ 2147483647 w 1543"/>
              <a:gd name="T3" fmla="*/ 2147483647 h 264"/>
              <a:gd name="T4" fmla="*/ 2147483647 w 1543"/>
              <a:gd name="T5" fmla="*/ 0 h 264"/>
              <a:gd name="T6" fmla="*/ 0 60000 65536"/>
              <a:gd name="T7" fmla="*/ 0 60000 65536"/>
              <a:gd name="T8" fmla="*/ 0 60000 65536"/>
              <a:gd name="T9" fmla="*/ 0 w 1543"/>
              <a:gd name="T10" fmla="*/ 0 h 264"/>
              <a:gd name="T11" fmla="*/ 1543 w 1543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3" h="264">
                <a:moveTo>
                  <a:pt x="0" y="23"/>
                </a:moveTo>
                <a:cubicBezTo>
                  <a:pt x="105" y="63"/>
                  <a:pt x="370" y="264"/>
                  <a:pt x="627" y="260"/>
                </a:cubicBezTo>
                <a:cubicBezTo>
                  <a:pt x="884" y="256"/>
                  <a:pt x="1352" y="54"/>
                  <a:pt x="1543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lgDash"/>
            <a:round/>
            <a:headEnd/>
            <a:tailEnd type="stealth" w="med" len="med"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8" name="Oval 115"/>
          <p:cNvSpPr>
            <a:spLocks noChangeArrowheads="1"/>
          </p:cNvSpPr>
          <p:nvPr/>
        </p:nvSpPr>
        <p:spPr bwMode="auto">
          <a:xfrm>
            <a:off x="7956550" y="4217988"/>
            <a:ext cx="180975" cy="180975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66" name="Rectangle 118"/>
          <p:cNvSpPr>
            <a:spLocks noChangeArrowheads="1"/>
          </p:cNvSpPr>
          <p:nvPr/>
        </p:nvSpPr>
        <p:spPr bwMode="auto">
          <a:xfrm>
            <a:off x="8351838" y="4289425"/>
            <a:ext cx="369887" cy="29845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tIns="10800" rIns="18000" bIns="10800" anchor="ctr">
            <a:spAutoFit/>
          </a:bodyPr>
          <a:lstStyle/>
          <a:p>
            <a:r>
              <a:rPr lang="en-US"/>
              <a:t>SO</a:t>
            </a:r>
          </a:p>
        </p:txBody>
      </p:sp>
      <p:grpSp>
        <p:nvGrpSpPr>
          <p:cNvPr id="2" name="Group 99"/>
          <p:cNvGrpSpPr>
            <a:grpSpLocks noChangeAspect="1"/>
          </p:cNvGrpSpPr>
          <p:nvPr/>
        </p:nvGrpSpPr>
        <p:grpSpPr bwMode="auto">
          <a:xfrm>
            <a:off x="8785225" y="4073525"/>
            <a:ext cx="287338" cy="171450"/>
            <a:chOff x="3334" y="3612"/>
            <a:chExt cx="1134" cy="680"/>
          </a:xfrm>
        </p:grpSpPr>
        <p:sp>
          <p:nvSpPr>
            <p:cNvPr id="9283" name="Rectangle 100"/>
            <p:cNvSpPr>
              <a:spLocks noChangeAspect="1" noChangeArrowheads="1"/>
            </p:cNvSpPr>
            <p:nvPr/>
          </p:nvSpPr>
          <p:spPr bwMode="auto">
            <a:xfrm>
              <a:off x="3334" y="3612"/>
              <a:ext cx="1134" cy="68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sp>
          <p:nvSpPr>
            <p:cNvPr id="9284" name="AutoShape 101"/>
            <p:cNvSpPr>
              <a:spLocks noChangeAspect="1" noChangeArrowheads="1"/>
            </p:cNvSpPr>
            <p:nvPr/>
          </p:nvSpPr>
          <p:spPr bwMode="auto">
            <a:xfrm>
              <a:off x="3334" y="3794"/>
              <a:ext cx="1134" cy="49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sp>
          <p:nvSpPr>
            <p:cNvPr id="9285" name="AutoShape 102"/>
            <p:cNvSpPr>
              <a:spLocks noChangeAspect="1" noChangeArrowheads="1"/>
            </p:cNvSpPr>
            <p:nvPr/>
          </p:nvSpPr>
          <p:spPr bwMode="auto">
            <a:xfrm flipV="1">
              <a:off x="3334" y="3612"/>
              <a:ext cx="1134" cy="43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9268" name="Gruppieren 92"/>
          <p:cNvGrpSpPr>
            <a:grpSpLocks/>
          </p:cNvGrpSpPr>
          <p:nvPr/>
        </p:nvGrpSpPr>
        <p:grpSpPr bwMode="auto">
          <a:xfrm>
            <a:off x="5321300" y="1217613"/>
            <a:ext cx="3209925" cy="568325"/>
            <a:chOff x="5370519" y="1639876"/>
            <a:chExt cx="3209272" cy="567811"/>
          </a:xfrm>
        </p:grpSpPr>
        <p:sp>
          <p:nvSpPr>
            <p:cNvPr id="95" name="Rectangle 77"/>
            <p:cNvSpPr>
              <a:spLocks noChangeArrowheads="1"/>
            </p:cNvSpPr>
            <p:nvPr/>
          </p:nvSpPr>
          <p:spPr bwMode="auto">
            <a:xfrm>
              <a:off x="6875163" y="1785794"/>
              <a:ext cx="199984" cy="42189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144000" rIns="36000" bIns="0" anchor="b">
              <a:spAutoFit/>
            </a:bodyPr>
            <a:lstStyle/>
            <a:p>
              <a:pPr>
                <a:defRPr/>
              </a:pPr>
              <a:r>
                <a:rPr lang="en-US"/>
                <a:t>2</a:t>
              </a:r>
            </a:p>
          </p:txBody>
        </p:sp>
        <p:sp>
          <p:nvSpPr>
            <p:cNvPr id="96" name="Rectangle 85"/>
            <p:cNvSpPr>
              <a:spLocks noChangeArrowheads="1"/>
            </p:cNvSpPr>
            <p:nvPr/>
          </p:nvSpPr>
          <p:spPr bwMode="auto">
            <a:xfrm>
              <a:off x="5370519" y="1639876"/>
              <a:ext cx="201572" cy="56781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288000" rIns="36000" bIns="0" anchor="b">
              <a:spAutoFit/>
            </a:bodyPr>
            <a:lstStyle/>
            <a:p>
              <a:pPr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97" name="Rectangle 86"/>
            <p:cNvSpPr>
              <a:spLocks noChangeArrowheads="1"/>
            </p:cNvSpPr>
            <p:nvPr/>
          </p:nvSpPr>
          <p:spPr bwMode="auto">
            <a:xfrm>
              <a:off x="6122841" y="1930125"/>
              <a:ext cx="199984" cy="2775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0" rIns="36000" bIns="0" anchor="b">
              <a:spAutoFit/>
            </a:bodyPr>
            <a:lstStyle/>
            <a:p>
              <a:pPr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98" name="Rectangle 87"/>
            <p:cNvSpPr>
              <a:spLocks noChangeArrowheads="1"/>
            </p:cNvSpPr>
            <p:nvPr/>
          </p:nvSpPr>
          <p:spPr bwMode="auto">
            <a:xfrm>
              <a:off x="7627485" y="1930125"/>
              <a:ext cx="199984" cy="2775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0" rIns="36000" bIns="0" anchor="b">
              <a:spAutoFit/>
            </a:bodyPr>
            <a:lstStyle/>
            <a:p>
              <a:pPr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99" name="Rectangle 84"/>
            <p:cNvSpPr>
              <a:spLocks noChangeArrowheads="1"/>
            </p:cNvSpPr>
            <p:nvPr/>
          </p:nvSpPr>
          <p:spPr bwMode="auto">
            <a:xfrm>
              <a:off x="8378220" y="1639876"/>
              <a:ext cx="201571" cy="56781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288000" rIns="36000" bIns="0" anchor="b">
              <a:spAutoFit/>
            </a:bodyPr>
            <a:lstStyle/>
            <a:p>
              <a:pPr>
                <a:defRPr/>
              </a:pPr>
              <a:r>
                <a:rPr lang="en-US" dirty="0"/>
                <a:t>4</a:t>
              </a:r>
            </a:p>
          </p:txBody>
        </p:sp>
        <p:grpSp>
          <p:nvGrpSpPr>
            <p:cNvPr id="9274" name="Gruppieren 90"/>
            <p:cNvGrpSpPr>
              <a:grpSpLocks/>
            </p:cNvGrpSpPr>
            <p:nvPr/>
          </p:nvGrpSpPr>
          <p:grpSpPr bwMode="auto">
            <a:xfrm>
              <a:off x="5572132" y="2000240"/>
              <a:ext cx="2805096" cy="1597"/>
              <a:chOff x="5572132" y="2000240"/>
              <a:chExt cx="2805096" cy="1597"/>
            </a:xfrm>
          </p:grpSpPr>
          <p:cxnSp>
            <p:nvCxnSpPr>
              <p:cNvPr id="9279" name="Gerade Verbindung 79"/>
              <p:cNvCxnSpPr>
                <a:cxnSpLocks noChangeShapeType="1"/>
              </p:cNvCxnSpPr>
              <p:nvPr/>
            </p:nvCxnSpPr>
            <p:spPr bwMode="auto">
              <a:xfrm>
                <a:off x="5572132" y="2000240"/>
                <a:ext cx="546093" cy="1597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prstDash val="sysDot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9280" name="Gerade Verbindung 82"/>
              <p:cNvCxnSpPr>
                <a:cxnSpLocks noChangeShapeType="1"/>
              </p:cNvCxnSpPr>
              <p:nvPr/>
            </p:nvCxnSpPr>
            <p:spPr bwMode="auto">
              <a:xfrm>
                <a:off x="6325133" y="2000240"/>
                <a:ext cx="546093" cy="1597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prstDash val="sysDot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9281" name="Gerade Verbindung 83"/>
              <p:cNvCxnSpPr>
                <a:cxnSpLocks noChangeShapeType="1"/>
              </p:cNvCxnSpPr>
              <p:nvPr/>
            </p:nvCxnSpPr>
            <p:spPr bwMode="auto">
              <a:xfrm>
                <a:off x="7078134" y="2000240"/>
                <a:ext cx="546093" cy="1597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prstDash val="sysDot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9282" name="Gerade Verbindung 84"/>
              <p:cNvCxnSpPr>
                <a:cxnSpLocks noChangeShapeType="1"/>
              </p:cNvCxnSpPr>
              <p:nvPr/>
            </p:nvCxnSpPr>
            <p:spPr bwMode="auto">
              <a:xfrm>
                <a:off x="7831135" y="2000240"/>
                <a:ext cx="546093" cy="1597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prstDash val="sysDot"/>
                <a:round/>
                <a:headEnd type="stealth" w="med" len="med"/>
                <a:tailEnd type="stealth" w="med" len="med"/>
              </a:ln>
            </p:spPr>
          </p:cxnSp>
        </p:grpSp>
        <p:grpSp>
          <p:nvGrpSpPr>
            <p:cNvPr id="9275" name="Gruppieren 91"/>
            <p:cNvGrpSpPr>
              <a:grpSpLocks/>
            </p:cNvGrpSpPr>
            <p:nvPr/>
          </p:nvGrpSpPr>
          <p:grpSpPr bwMode="auto">
            <a:xfrm>
              <a:off x="5572132" y="1854275"/>
              <a:ext cx="2806694" cy="6178"/>
              <a:chOff x="5572132" y="1855007"/>
              <a:chExt cx="2806694" cy="6178"/>
            </a:xfrm>
          </p:grpSpPr>
          <p:cxnSp>
            <p:nvCxnSpPr>
              <p:cNvPr id="9277" name="Gerade Verbindung 85"/>
              <p:cNvCxnSpPr>
                <a:cxnSpLocks noChangeShapeType="1"/>
              </p:cNvCxnSpPr>
              <p:nvPr/>
            </p:nvCxnSpPr>
            <p:spPr bwMode="auto">
              <a:xfrm flipV="1">
                <a:off x="5572132" y="1855007"/>
                <a:ext cx="1306496" cy="3821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prstDash val="sysDash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9278" name="Gerade Verbindung 87"/>
              <p:cNvCxnSpPr>
                <a:cxnSpLocks noChangeShapeType="1"/>
              </p:cNvCxnSpPr>
              <p:nvPr/>
            </p:nvCxnSpPr>
            <p:spPr bwMode="auto">
              <a:xfrm flipV="1">
                <a:off x="7072330" y="1857364"/>
                <a:ext cx="1306496" cy="3821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prstDash val="sysDash"/>
                <a:round/>
                <a:headEnd type="stealth" w="med" len="med"/>
                <a:tailEnd type="stealth" w="med" len="med"/>
              </a:ln>
            </p:spPr>
          </p:cxnSp>
        </p:grpSp>
        <p:cxnSp>
          <p:nvCxnSpPr>
            <p:cNvPr id="9276" name="Gerade Verbindung 88"/>
            <p:cNvCxnSpPr>
              <a:cxnSpLocks noChangeShapeType="1"/>
            </p:cNvCxnSpPr>
            <p:nvPr/>
          </p:nvCxnSpPr>
          <p:spPr bwMode="auto">
            <a:xfrm>
              <a:off x="5572132" y="1714488"/>
              <a:ext cx="2806694" cy="1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lgDash"/>
              <a:round/>
              <a:headEnd type="stealth" w="med" len="med"/>
              <a:tailEnd type="stealth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07865 0.24144 " pathEditMode="relative" ptsTypes="AA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00382 0.13657 " pathEditMode="relative" ptsTypes="AA">
                                      <p:cBhvr>
                                        <p:cTn id="2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0.24144 L -0.19705 1.85185E-6 " pathEditMode="relative" ptsTypes="AA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 0.13912 L -0.10833 0.07084 " pathEditMode="relative" ptsTypes="AA">
                                      <p:cBhvr>
                                        <p:cTn id="4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705 1.85185E-6 L -0.31111 1.85185E-6 " pathEditMode="relative" ptsTypes="AA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33 0.07084 L -0.28559 0.02361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094 0.0007 L 1.11111E-6 0.00324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559 0.02361 L 0.00191 0.00463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43" grpId="0" animBg="1"/>
      <p:bldP spid="45" grpId="0" animBg="1"/>
      <p:bldP spid="47" grpId="0" animBg="1"/>
      <p:bldP spid="51" grpId="0" animBg="1"/>
      <p:bldP spid="52" grpId="0" animBg="1"/>
      <p:bldP spid="52" grpId="1" animBg="1"/>
      <p:bldP spid="53" grpId="0" animBg="1"/>
      <p:bldP spid="53" grpId="1" animBg="1"/>
      <p:bldP spid="68" grpId="0" animBg="1"/>
      <p:bldP spid="68" grpId="1" animBg="1"/>
      <p:bldP spid="68" grpId="2" animBg="1"/>
      <p:bldP spid="68" grpId="3" animBg="1"/>
      <p:bldP spid="68" grpId="4" animBg="1"/>
      <p:bldP spid="68" grpId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1"/>
          <p:cNvSpPr>
            <a:spLocks noChangeArrowheads="1"/>
          </p:cNvSpPr>
          <p:nvPr/>
        </p:nvSpPr>
        <p:spPr bwMode="auto">
          <a:xfrm>
            <a:off x="4500563" y="3857625"/>
            <a:ext cx="4679950" cy="21605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" name="Freihandform 53"/>
          <p:cNvSpPr>
            <a:spLocks noChangeArrowheads="1"/>
          </p:cNvSpPr>
          <p:nvPr/>
        </p:nvSpPr>
        <p:spPr bwMode="auto">
          <a:xfrm>
            <a:off x="5359400" y="4203700"/>
            <a:ext cx="3533775" cy="1241425"/>
          </a:xfrm>
          <a:custGeom>
            <a:avLst/>
            <a:gdLst>
              <a:gd name="T0" fmla="*/ 0 w 3533775"/>
              <a:gd name="T1" fmla="*/ 1235075 h 1241425"/>
              <a:gd name="T2" fmla="*/ 73025 w 3533775"/>
              <a:gd name="T3" fmla="*/ 1165225 h 1241425"/>
              <a:gd name="T4" fmla="*/ 285750 w 3533775"/>
              <a:gd name="T5" fmla="*/ 1063625 h 1241425"/>
              <a:gd name="T6" fmla="*/ 384175 w 3533775"/>
              <a:gd name="T7" fmla="*/ 1019175 h 1241425"/>
              <a:gd name="T8" fmla="*/ 647700 w 3533775"/>
              <a:gd name="T9" fmla="*/ 952500 h 1241425"/>
              <a:gd name="T10" fmla="*/ 835025 w 3533775"/>
              <a:gd name="T11" fmla="*/ 977900 h 1241425"/>
              <a:gd name="T12" fmla="*/ 1057280 w 3533775"/>
              <a:gd name="T13" fmla="*/ 1019175 h 1241425"/>
              <a:gd name="T14" fmla="*/ 1155705 w 3533775"/>
              <a:gd name="T15" fmla="*/ 1022350 h 1241425"/>
              <a:gd name="T16" fmla="*/ 1336680 w 3533775"/>
              <a:gd name="T17" fmla="*/ 949325 h 1241425"/>
              <a:gd name="T18" fmla="*/ 1479555 w 3533775"/>
              <a:gd name="T19" fmla="*/ 844550 h 1241425"/>
              <a:gd name="T20" fmla="*/ 1562105 w 3533775"/>
              <a:gd name="T21" fmla="*/ 628650 h 1241425"/>
              <a:gd name="T22" fmla="*/ 1676405 w 3533775"/>
              <a:gd name="T23" fmla="*/ 536575 h 1241425"/>
              <a:gd name="T24" fmla="*/ 1809755 w 3533775"/>
              <a:gd name="T25" fmla="*/ 536575 h 1241425"/>
              <a:gd name="T26" fmla="*/ 1882780 w 3533775"/>
              <a:gd name="T27" fmla="*/ 631825 h 1241425"/>
              <a:gd name="T28" fmla="*/ 1911355 w 3533775"/>
              <a:gd name="T29" fmla="*/ 876300 h 1241425"/>
              <a:gd name="T30" fmla="*/ 2266951 w 3533775"/>
              <a:gd name="T31" fmla="*/ 1130300 h 1241425"/>
              <a:gd name="T32" fmla="*/ 2619375 w 3533775"/>
              <a:gd name="T33" fmla="*/ 1139825 h 1241425"/>
              <a:gd name="T34" fmla="*/ 2730501 w 3533775"/>
              <a:gd name="T35" fmla="*/ 1155700 h 1241425"/>
              <a:gd name="T36" fmla="*/ 2987675 w 3533775"/>
              <a:gd name="T37" fmla="*/ 1200150 h 1241425"/>
              <a:gd name="T38" fmla="*/ 3225801 w 3533775"/>
              <a:gd name="T39" fmla="*/ 1241425 h 1241425"/>
              <a:gd name="T40" fmla="*/ 3276601 w 3533775"/>
              <a:gd name="T41" fmla="*/ 1241425 h 1241425"/>
              <a:gd name="T42" fmla="*/ 3460751 w 3533775"/>
              <a:gd name="T43" fmla="*/ 1200150 h 1241425"/>
              <a:gd name="T44" fmla="*/ 3533775 w 3533775"/>
              <a:gd name="T45" fmla="*/ 1098550 h 1241425"/>
              <a:gd name="T46" fmla="*/ 3533775 w 3533775"/>
              <a:gd name="T47" fmla="*/ 908050 h 1241425"/>
              <a:gd name="T48" fmla="*/ 3495675 w 3533775"/>
              <a:gd name="T49" fmla="*/ 847725 h 1241425"/>
              <a:gd name="T50" fmla="*/ 3425825 w 3533775"/>
              <a:gd name="T51" fmla="*/ 625475 h 1241425"/>
              <a:gd name="T52" fmla="*/ 3390901 w 3533775"/>
              <a:gd name="T53" fmla="*/ 517525 h 1241425"/>
              <a:gd name="T54" fmla="*/ 3206751 w 3533775"/>
              <a:gd name="T55" fmla="*/ 441325 h 1241425"/>
              <a:gd name="T56" fmla="*/ 3022601 w 3533775"/>
              <a:gd name="T57" fmla="*/ 444500 h 1241425"/>
              <a:gd name="T58" fmla="*/ 2889251 w 3533775"/>
              <a:gd name="T59" fmla="*/ 403225 h 1241425"/>
              <a:gd name="T60" fmla="*/ 2755901 w 3533775"/>
              <a:gd name="T61" fmla="*/ 228600 h 1241425"/>
              <a:gd name="T62" fmla="*/ 2784475 w 3533775"/>
              <a:gd name="T63" fmla="*/ 133350 h 1241425"/>
              <a:gd name="T64" fmla="*/ 2832101 w 3533775"/>
              <a:gd name="T65" fmla="*/ 95250 h 1241425"/>
              <a:gd name="T66" fmla="*/ 2936875 w 3533775"/>
              <a:gd name="T67" fmla="*/ 0 h 1241425"/>
              <a:gd name="T68" fmla="*/ 3041651 w 3533775"/>
              <a:gd name="T69" fmla="*/ 22225 h 124142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533775"/>
              <a:gd name="T106" fmla="*/ 0 h 1241425"/>
              <a:gd name="T107" fmla="*/ 3533775 w 3533775"/>
              <a:gd name="T108" fmla="*/ 1241425 h 124142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533775" h="1241425">
                <a:moveTo>
                  <a:pt x="0" y="1235075"/>
                </a:moveTo>
                <a:lnTo>
                  <a:pt x="73025" y="1165225"/>
                </a:lnTo>
                <a:lnTo>
                  <a:pt x="285750" y="1063625"/>
                </a:lnTo>
                <a:lnTo>
                  <a:pt x="384175" y="1019175"/>
                </a:lnTo>
                <a:lnTo>
                  <a:pt x="647700" y="952500"/>
                </a:lnTo>
                <a:lnTo>
                  <a:pt x="835025" y="977900"/>
                </a:lnTo>
                <a:lnTo>
                  <a:pt x="1057275" y="1019175"/>
                </a:lnTo>
                <a:lnTo>
                  <a:pt x="1155700" y="1022350"/>
                </a:lnTo>
                <a:lnTo>
                  <a:pt x="1336675" y="949325"/>
                </a:lnTo>
                <a:lnTo>
                  <a:pt x="1479550" y="844550"/>
                </a:lnTo>
                <a:lnTo>
                  <a:pt x="1562100" y="628650"/>
                </a:lnTo>
                <a:lnTo>
                  <a:pt x="1676400" y="536575"/>
                </a:lnTo>
                <a:lnTo>
                  <a:pt x="1809750" y="536575"/>
                </a:lnTo>
                <a:lnTo>
                  <a:pt x="1882775" y="631825"/>
                </a:lnTo>
                <a:lnTo>
                  <a:pt x="1911350" y="876300"/>
                </a:lnTo>
                <a:lnTo>
                  <a:pt x="2266950" y="1130300"/>
                </a:lnTo>
                <a:lnTo>
                  <a:pt x="2619375" y="1139825"/>
                </a:lnTo>
                <a:cubicBezTo>
                  <a:pt x="2656395" y="1145269"/>
                  <a:pt x="2693082" y="1155700"/>
                  <a:pt x="2730500" y="1155700"/>
                </a:cubicBezTo>
                <a:lnTo>
                  <a:pt x="2987675" y="1200150"/>
                </a:lnTo>
                <a:cubicBezTo>
                  <a:pt x="3066986" y="1214274"/>
                  <a:pt x="3145241" y="1241425"/>
                  <a:pt x="3225800" y="1241425"/>
                </a:cubicBezTo>
                <a:lnTo>
                  <a:pt x="3276600" y="1241425"/>
                </a:lnTo>
                <a:lnTo>
                  <a:pt x="3460750" y="1200150"/>
                </a:lnTo>
                <a:lnTo>
                  <a:pt x="3533775" y="1098550"/>
                </a:lnTo>
                <a:lnTo>
                  <a:pt x="3533775" y="908050"/>
                </a:lnTo>
                <a:lnTo>
                  <a:pt x="3495675" y="847725"/>
                </a:lnTo>
                <a:lnTo>
                  <a:pt x="3425825" y="625475"/>
                </a:lnTo>
                <a:lnTo>
                  <a:pt x="3390900" y="517525"/>
                </a:lnTo>
                <a:cubicBezTo>
                  <a:pt x="3329675" y="491746"/>
                  <a:pt x="3273181" y="441325"/>
                  <a:pt x="3206750" y="441325"/>
                </a:cubicBezTo>
                <a:lnTo>
                  <a:pt x="3022600" y="444500"/>
                </a:lnTo>
                <a:lnTo>
                  <a:pt x="2889250" y="403225"/>
                </a:lnTo>
                <a:lnTo>
                  <a:pt x="2755900" y="228600"/>
                </a:lnTo>
                <a:lnTo>
                  <a:pt x="2784475" y="133350"/>
                </a:lnTo>
                <a:lnTo>
                  <a:pt x="2832100" y="95250"/>
                </a:lnTo>
                <a:lnTo>
                  <a:pt x="2936875" y="0"/>
                </a:lnTo>
                <a:lnTo>
                  <a:pt x="3041650" y="22225"/>
                </a:lnTo>
              </a:path>
            </a:pathLst>
          </a:custGeom>
          <a:noFill/>
          <a:ln w="101600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44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DTI+S: Enhanced DTI with Summaries</a:t>
            </a:r>
          </a:p>
        </p:txBody>
      </p:sp>
      <p:sp>
        <p:nvSpPr>
          <p:cNvPr id="10245" name="Inhaltsplatzhalter 6"/>
          <p:cNvSpPr>
            <a:spLocks noGrp="1"/>
          </p:cNvSpPr>
          <p:nvPr>
            <p:ph idx="1"/>
          </p:nvPr>
        </p:nvSpPr>
        <p:spPr>
          <a:xfrm>
            <a:off x="179388" y="1089025"/>
            <a:ext cx="8388350" cy="2625725"/>
          </a:xfrm>
        </p:spPr>
        <p:txBody>
          <a:bodyPr/>
          <a:lstStyle/>
          <a:p>
            <a:pPr>
              <a:buFont typeface="Arial Unicode MS" pitchFamily="34" charset="-128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2"/>
                </a:solidFill>
              </a:rPr>
              <a:t>Idea:</a:t>
            </a:r>
            <a:r>
              <a:rPr lang="en-US" smtClean="0"/>
              <a:t> Speed up</a:t>
            </a:r>
            <a:r>
              <a:rPr lang="en-US" smtClean="0">
                <a:solidFill>
                  <a:schemeClr val="tx2"/>
                </a:solidFill>
              </a:rPr>
              <a:t> processing </a:t>
            </a:r>
            <a:r>
              <a:rPr lang="en-US" smtClean="0"/>
              <a:t>using aggregates on queried attributes</a:t>
            </a:r>
          </a:p>
          <a:p>
            <a:pPr>
              <a:buFont typeface="Arial Unicode MS" pitchFamily="34" charset="-128"/>
              <a:buNone/>
            </a:pPr>
            <a:endParaRPr lang="en-US" smtClean="0"/>
          </a:p>
          <a:p>
            <a:pPr>
              <a:buFont typeface="Arial Unicode MS" pitchFamily="34" charset="-128"/>
              <a:buNone/>
            </a:pPr>
            <a:r>
              <a:rPr lang="en-US" smtClean="0"/>
              <a:t>	DTI+S stores </a:t>
            </a:r>
            <a:r>
              <a:rPr lang="en-US" smtClean="0">
                <a:solidFill>
                  <a:schemeClr val="tx2"/>
                </a:solidFill>
              </a:rPr>
              <a:t>summary</a:t>
            </a:r>
            <a:r>
              <a:rPr lang="en-US" smtClean="0"/>
              <a:t> for each segment spanned by a DTI pointer</a:t>
            </a:r>
          </a:p>
          <a:p>
            <a:pPr lvl="1"/>
            <a:r>
              <a:rPr lang="en-US" smtClean="0"/>
              <a:t>Summary contains length and maximum speed</a:t>
            </a:r>
          </a:p>
          <a:p>
            <a:pPr lvl="1"/>
            <a:r>
              <a:rPr lang="en-US" smtClean="0"/>
              <a:t>Stored with the DTI pointer, here only in backward direction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Usability</a:t>
            </a:r>
            <a:r>
              <a:rPr lang="en-US" smtClean="0"/>
              <a:t> of summary depends on query type and partial result</a:t>
            </a:r>
            <a:endParaRPr lang="en-US" baseline="-25000" smtClean="0"/>
          </a:p>
        </p:txBody>
      </p:sp>
      <p:sp>
        <p:nvSpPr>
          <p:cNvPr id="10246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EB95BB-6675-4274-BE46-D292ABAE128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" name="AutoShape 45"/>
          <p:cNvSpPr>
            <a:spLocks noChangeArrowheads="1"/>
          </p:cNvSpPr>
          <p:nvPr/>
        </p:nvSpPr>
        <p:spPr bwMode="auto">
          <a:xfrm>
            <a:off x="6858000" y="3929063"/>
            <a:ext cx="442913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/>
              <a:t>s</a:t>
            </a:r>
            <a:r>
              <a:rPr lang="en-US" baseline="-25000"/>
              <a:t>3</a:t>
            </a:r>
          </a:p>
        </p:txBody>
      </p:sp>
      <p:sp>
        <p:nvSpPr>
          <p:cNvPr id="7" name="AutoShape 46"/>
          <p:cNvSpPr>
            <a:spLocks noChangeArrowheads="1"/>
          </p:cNvSpPr>
          <p:nvPr/>
        </p:nvSpPr>
        <p:spPr bwMode="auto">
          <a:xfrm>
            <a:off x="8643938" y="3929063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/>
              <a:t>s</a:t>
            </a:r>
            <a:r>
              <a:rPr lang="en-US" baseline="-25000"/>
              <a:t>4</a:t>
            </a:r>
          </a:p>
        </p:txBody>
      </p:sp>
      <p:sp>
        <p:nvSpPr>
          <p:cNvPr id="8" name="AutoShape 47"/>
          <p:cNvSpPr>
            <a:spLocks noChangeArrowheads="1"/>
          </p:cNvSpPr>
          <p:nvPr/>
        </p:nvSpPr>
        <p:spPr bwMode="auto">
          <a:xfrm>
            <a:off x="5786438" y="3929063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9" name="AutoShape 48"/>
          <p:cNvSpPr>
            <a:spLocks noChangeArrowheads="1"/>
          </p:cNvSpPr>
          <p:nvPr/>
        </p:nvSpPr>
        <p:spPr bwMode="auto">
          <a:xfrm>
            <a:off x="4557713" y="3929063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1</a:t>
            </a:r>
          </a:p>
        </p:txBody>
      </p:sp>
      <p:sp>
        <p:nvSpPr>
          <p:cNvPr id="10" name="AutoShape 49"/>
          <p:cNvSpPr>
            <a:spLocks noChangeArrowheads="1"/>
          </p:cNvSpPr>
          <p:nvPr/>
        </p:nvSpPr>
        <p:spPr bwMode="auto">
          <a:xfrm>
            <a:off x="7929563" y="5532438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6</a:t>
            </a:r>
          </a:p>
        </p:txBody>
      </p:sp>
      <p:sp>
        <p:nvSpPr>
          <p:cNvPr id="11" name="AutoShape 50"/>
          <p:cNvSpPr>
            <a:spLocks noChangeArrowheads="1"/>
          </p:cNvSpPr>
          <p:nvPr/>
        </p:nvSpPr>
        <p:spPr bwMode="auto">
          <a:xfrm>
            <a:off x="8643938" y="5532438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7</a:t>
            </a:r>
          </a:p>
        </p:txBody>
      </p:sp>
      <p:sp>
        <p:nvSpPr>
          <p:cNvPr id="12" name="AutoShape 51"/>
          <p:cNvSpPr>
            <a:spLocks noChangeArrowheads="1"/>
          </p:cNvSpPr>
          <p:nvPr/>
        </p:nvSpPr>
        <p:spPr bwMode="auto">
          <a:xfrm>
            <a:off x="5786438" y="5532438"/>
            <a:ext cx="442912" cy="442912"/>
          </a:xfrm>
          <a:prstGeom prst="can">
            <a:avLst>
              <a:gd name="adj" fmla="val 25214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0" rIns="54000" bIns="0" anchor="ctr">
            <a:spAutoFit/>
          </a:bodyPr>
          <a:lstStyle/>
          <a:p>
            <a:pPr algn="ctr">
              <a:defRPr/>
            </a:pPr>
            <a:r>
              <a:rPr lang="en-US" dirty="0"/>
              <a:t>s</a:t>
            </a:r>
            <a:r>
              <a:rPr lang="en-US" baseline="-25000" dirty="0"/>
              <a:t>5</a:t>
            </a:r>
          </a:p>
        </p:txBody>
      </p:sp>
      <p:sp>
        <p:nvSpPr>
          <p:cNvPr id="10254" name="Line 55"/>
          <p:cNvSpPr>
            <a:spLocks noChangeShapeType="1"/>
          </p:cNvSpPr>
          <p:nvPr/>
        </p:nvSpPr>
        <p:spPr bwMode="auto">
          <a:xfrm>
            <a:off x="9180513" y="3857625"/>
            <a:ext cx="0" cy="2160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55" name="Line 56"/>
          <p:cNvSpPr>
            <a:spLocks noChangeShapeType="1"/>
          </p:cNvSpPr>
          <p:nvPr/>
        </p:nvSpPr>
        <p:spPr bwMode="auto">
          <a:xfrm>
            <a:off x="5219700" y="3857625"/>
            <a:ext cx="0" cy="2160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56" name="Line 57"/>
          <p:cNvSpPr>
            <a:spLocks noChangeShapeType="1"/>
          </p:cNvSpPr>
          <p:nvPr/>
        </p:nvSpPr>
        <p:spPr bwMode="auto">
          <a:xfrm>
            <a:off x="6299200" y="3857625"/>
            <a:ext cx="0" cy="2160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57" name="Line 58"/>
          <p:cNvSpPr>
            <a:spLocks noChangeShapeType="1"/>
          </p:cNvSpPr>
          <p:nvPr/>
        </p:nvSpPr>
        <p:spPr bwMode="auto">
          <a:xfrm>
            <a:off x="7380288" y="3857625"/>
            <a:ext cx="0" cy="1081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58" name="Line 59"/>
          <p:cNvSpPr>
            <a:spLocks noChangeShapeType="1"/>
          </p:cNvSpPr>
          <p:nvPr/>
        </p:nvSpPr>
        <p:spPr bwMode="auto">
          <a:xfrm>
            <a:off x="5219700" y="4938713"/>
            <a:ext cx="3960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59" name="Line 60"/>
          <p:cNvSpPr>
            <a:spLocks noChangeShapeType="1"/>
          </p:cNvSpPr>
          <p:nvPr/>
        </p:nvSpPr>
        <p:spPr bwMode="auto">
          <a:xfrm>
            <a:off x="8459788" y="4938713"/>
            <a:ext cx="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60" name="Freeform 62"/>
          <p:cNvSpPr>
            <a:spLocks/>
          </p:cNvSpPr>
          <p:nvPr/>
        </p:nvSpPr>
        <p:spPr bwMode="auto">
          <a:xfrm>
            <a:off x="5319713" y="4470400"/>
            <a:ext cx="223837" cy="290513"/>
          </a:xfrm>
          <a:custGeom>
            <a:avLst/>
            <a:gdLst>
              <a:gd name="T0" fmla="*/ 2147483647 w 141"/>
              <a:gd name="T1" fmla="*/ 0 h 183"/>
              <a:gd name="T2" fmla="*/ 2147483647 w 141"/>
              <a:gd name="T3" fmla="*/ 2147483647 h 183"/>
              <a:gd name="T4" fmla="*/ 0 w 141"/>
              <a:gd name="T5" fmla="*/ 2147483647 h 183"/>
              <a:gd name="T6" fmla="*/ 0 60000 65536"/>
              <a:gd name="T7" fmla="*/ 0 60000 65536"/>
              <a:gd name="T8" fmla="*/ 0 60000 65536"/>
              <a:gd name="T9" fmla="*/ 0 w 141"/>
              <a:gd name="T10" fmla="*/ 0 h 183"/>
              <a:gd name="T11" fmla="*/ 141 w 141"/>
              <a:gd name="T12" fmla="*/ 183 h 1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" h="183">
                <a:moveTo>
                  <a:pt x="50" y="0"/>
                </a:moveTo>
                <a:lnTo>
                  <a:pt x="141" y="113"/>
                </a:lnTo>
                <a:lnTo>
                  <a:pt x="0" y="18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oval" w="med" len="med"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61" name="Freeform 63"/>
          <p:cNvSpPr>
            <a:spLocks/>
          </p:cNvSpPr>
          <p:nvPr/>
        </p:nvSpPr>
        <p:spPr bwMode="auto">
          <a:xfrm>
            <a:off x="4714875" y="4795838"/>
            <a:ext cx="407988" cy="754062"/>
          </a:xfrm>
          <a:custGeom>
            <a:avLst/>
            <a:gdLst>
              <a:gd name="T0" fmla="*/ 2147483647 w 257"/>
              <a:gd name="T1" fmla="*/ 0 h 475"/>
              <a:gd name="T2" fmla="*/ 2147483647 w 257"/>
              <a:gd name="T3" fmla="*/ 2147483647 h 475"/>
              <a:gd name="T4" fmla="*/ 2147483647 w 257"/>
              <a:gd name="T5" fmla="*/ 2147483647 h 475"/>
              <a:gd name="T6" fmla="*/ 0 w 257"/>
              <a:gd name="T7" fmla="*/ 2147483647 h 475"/>
              <a:gd name="T8" fmla="*/ 2147483647 w 257"/>
              <a:gd name="T9" fmla="*/ 2147483647 h 475"/>
              <a:gd name="T10" fmla="*/ 2147483647 w 257"/>
              <a:gd name="T11" fmla="*/ 2147483647 h 475"/>
              <a:gd name="T12" fmla="*/ 2147483647 w 257"/>
              <a:gd name="T13" fmla="*/ 2147483647 h 4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7"/>
              <a:gd name="T22" fmla="*/ 0 h 475"/>
              <a:gd name="T23" fmla="*/ 257 w 257"/>
              <a:gd name="T24" fmla="*/ 475 h 4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7" h="475">
                <a:moveTo>
                  <a:pt x="247" y="0"/>
                </a:moveTo>
                <a:lnTo>
                  <a:pt x="114" y="44"/>
                </a:lnTo>
                <a:lnTo>
                  <a:pt x="23" y="158"/>
                </a:lnTo>
                <a:lnTo>
                  <a:pt x="0" y="294"/>
                </a:lnTo>
                <a:lnTo>
                  <a:pt x="91" y="430"/>
                </a:lnTo>
                <a:lnTo>
                  <a:pt x="227" y="475"/>
                </a:lnTo>
                <a:lnTo>
                  <a:pt x="257" y="45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62" name="Freeform 64"/>
          <p:cNvSpPr>
            <a:spLocks/>
          </p:cNvSpPr>
          <p:nvPr/>
        </p:nvSpPr>
        <p:spPr bwMode="auto">
          <a:xfrm>
            <a:off x="5329238" y="5154613"/>
            <a:ext cx="866775" cy="317500"/>
          </a:xfrm>
          <a:custGeom>
            <a:avLst/>
            <a:gdLst>
              <a:gd name="T0" fmla="*/ 0 w 546"/>
              <a:gd name="T1" fmla="*/ 2147483647 h 200"/>
              <a:gd name="T2" fmla="*/ 2147483647 w 546"/>
              <a:gd name="T3" fmla="*/ 2147483647 h 200"/>
              <a:gd name="T4" fmla="*/ 2147483647 w 546"/>
              <a:gd name="T5" fmla="*/ 2147483647 h 200"/>
              <a:gd name="T6" fmla="*/ 2147483647 w 546"/>
              <a:gd name="T7" fmla="*/ 0 h 200"/>
              <a:gd name="T8" fmla="*/ 2147483647 w 546"/>
              <a:gd name="T9" fmla="*/ 2147483647 h 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"/>
              <a:gd name="T16" fmla="*/ 0 h 200"/>
              <a:gd name="T17" fmla="*/ 546 w 546"/>
              <a:gd name="T18" fmla="*/ 200 h 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" h="200">
                <a:moveTo>
                  <a:pt x="0" y="200"/>
                </a:moveTo>
                <a:lnTo>
                  <a:pt x="67" y="136"/>
                </a:lnTo>
                <a:lnTo>
                  <a:pt x="248" y="45"/>
                </a:lnTo>
                <a:lnTo>
                  <a:pt x="430" y="0"/>
                </a:lnTo>
                <a:lnTo>
                  <a:pt x="546" y="1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63" name="Freeform 65"/>
          <p:cNvSpPr>
            <a:spLocks/>
          </p:cNvSpPr>
          <p:nvPr/>
        </p:nvSpPr>
        <p:spPr bwMode="auto">
          <a:xfrm>
            <a:off x="6411913" y="5046663"/>
            <a:ext cx="428625" cy="179387"/>
          </a:xfrm>
          <a:custGeom>
            <a:avLst/>
            <a:gdLst>
              <a:gd name="T0" fmla="*/ 0 w 270"/>
              <a:gd name="T1" fmla="*/ 2147483647 h 113"/>
              <a:gd name="T2" fmla="*/ 2147483647 w 270"/>
              <a:gd name="T3" fmla="*/ 2147483647 h 113"/>
              <a:gd name="T4" fmla="*/ 2147483647 w 270"/>
              <a:gd name="T5" fmla="*/ 2147483647 h 113"/>
              <a:gd name="T6" fmla="*/ 2147483647 w 270"/>
              <a:gd name="T7" fmla="*/ 0 h 113"/>
              <a:gd name="T8" fmla="*/ 0 60000 65536"/>
              <a:gd name="T9" fmla="*/ 0 60000 65536"/>
              <a:gd name="T10" fmla="*/ 0 60000 65536"/>
              <a:gd name="T11" fmla="*/ 0 60000 65536"/>
              <a:gd name="T12" fmla="*/ 0 w 270"/>
              <a:gd name="T13" fmla="*/ 0 h 113"/>
              <a:gd name="T14" fmla="*/ 270 w 270"/>
              <a:gd name="T15" fmla="*/ 113 h 1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0" h="113">
                <a:moveTo>
                  <a:pt x="0" y="112"/>
                </a:moveTo>
                <a:lnTo>
                  <a:pt x="65" y="113"/>
                </a:lnTo>
                <a:lnTo>
                  <a:pt x="179" y="68"/>
                </a:lnTo>
                <a:lnTo>
                  <a:pt x="27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64" name="Freeform 66"/>
          <p:cNvSpPr>
            <a:spLocks/>
          </p:cNvSpPr>
          <p:nvPr/>
        </p:nvSpPr>
        <p:spPr bwMode="auto">
          <a:xfrm>
            <a:off x="6923088" y="4722813"/>
            <a:ext cx="317500" cy="114300"/>
          </a:xfrm>
          <a:custGeom>
            <a:avLst/>
            <a:gdLst>
              <a:gd name="T0" fmla="*/ 0 w 200"/>
              <a:gd name="T1" fmla="*/ 2147483647 h 72"/>
              <a:gd name="T2" fmla="*/ 2147483647 w 200"/>
              <a:gd name="T3" fmla="*/ 0 h 72"/>
              <a:gd name="T4" fmla="*/ 2147483647 w 200"/>
              <a:gd name="T5" fmla="*/ 2147483647 h 72"/>
              <a:gd name="T6" fmla="*/ 2147483647 w 200"/>
              <a:gd name="T7" fmla="*/ 2147483647 h 72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72"/>
              <a:gd name="T14" fmla="*/ 200 w 200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72">
                <a:moveTo>
                  <a:pt x="0" y="66"/>
                </a:moveTo>
                <a:lnTo>
                  <a:pt x="61" y="0"/>
                </a:lnTo>
                <a:lnTo>
                  <a:pt x="155" y="9"/>
                </a:lnTo>
                <a:lnTo>
                  <a:pt x="200" y="7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65" name="Line 67"/>
          <p:cNvSpPr>
            <a:spLocks noChangeShapeType="1"/>
          </p:cNvSpPr>
          <p:nvPr/>
        </p:nvSpPr>
        <p:spPr bwMode="auto">
          <a:xfrm flipV="1">
            <a:off x="5111750" y="5478463"/>
            <a:ext cx="215900" cy="34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66" name="Line 68"/>
          <p:cNvSpPr>
            <a:spLocks noChangeShapeType="1"/>
          </p:cNvSpPr>
          <p:nvPr/>
        </p:nvSpPr>
        <p:spPr bwMode="auto">
          <a:xfrm flipV="1">
            <a:off x="5111750" y="4757738"/>
            <a:ext cx="215900" cy="34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67" name="Line 69"/>
          <p:cNvSpPr>
            <a:spLocks noChangeShapeType="1"/>
          </p:cNvSpPr>
          <p:nvPr/>
        </p:nvSpPr>
        <p:spPr bwMode="auto">
          <a:xfrm flipH="1" flipV="1">
            <a:off x="6191250" y="5189538"/>
            <a:ext cx="215900" cy="34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68" name="Line 70"/>
          <p:cNvSpPr>
            <a:spLocks noChangeShapeType="1"/>
          </p:cNvSpPr>
          <p:nvPr/>
        </p:nvSpPr>
        <p:spPr bwMode="auto">
          <a:xfrm flipV="1">
            <a:off x="6838950" y="4830763"/>
            <a:ext cx="73025" cy="2159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69" name="Line 71"/>
          <p:cNvSpPr>
            <a:spLocks noChangeShapeType="1"/>
          </p:cNvSpPr>
          <p:nvPr/>
        </p:nvSpPr>
        <p:spPr bwMode="auto">
          <a:xfrm flipH="1" flipV="1">
            <a:off x="7235825" y="4830763"/>
            <a:ext cx="36513" cy="2508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70" name="Freeform 72"/>
          <p:cNvSpPr>
            <a:spLocks/>
          </p:cNvSpPr>
          <p:nvPr/>
        </p:nvSpPr>
        <p:spPr bwMode="auto">
          <a:xfrm>
            <a:off x="7272338" y="5081588"/>
            <a:ext cx="1077912" cy="317500"/>
          </a:xfrm>
          <a:custGeom>
            <a:avLst/>
            <a:gdLst>
              <a:gd name="T0" fmla="*/ 0 w 679"/>
              <a:gd name="T1" fmla="*/ 0 h 200"/>
              <a:gd name="T2" fmla="*/ 2147483647 w 679"/>
              <a:gd name="T3" fmla="*/ 2147483647 h 200"/>
              <a:gd name="T4" fmla="*/ 2147483647 w 679"/>
              <a:gd name="T5" fmla="*/ 2147483647 h 200"/>
              <a:gd name="T6" fmla="*/ 2147483647 w 679"/>
              <a:gd name="T7" fmla="*/ 2147483647 h 200"/>
              <a:gd name="T8" fmla="*/ 2147483647 w 679"/>
              <a:gd name="T9" fmla="*/ 2147483647 h 200"/>
              <a:gd name="T10" fmla="*/ 2147483647 w 679"/>
              <a:gd name="T11" fmla="*/ 2147483647 h 2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9"/>
              <a:gd name="T19" fmla="*/ 0 h 200"/>
              <a:gd name="T20" fmla="*/ 679 w 679"/>
              <a:gd name="T21" fmla="*/ 200 h 2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9" h="200">
                <a:moveTo>
                  <a:pt x="0" y="0"/>
                </a:moveTo>
                <a:lnTo>
                  <a:pt x="90" y="68"/>
                </a:lnTo>
                <a:lnTo>
                  <a:pt x="226" y="159"/>
                </a:lnTo>
                <a:lnTo>
                  <a:pt x="385" y="159"/>
                </a:lnTo>
                <a:lnTo>
                  <a:pt x="567" y="182"/>
                </a:lnTo>
                <a:lnTo>
                  <a:pt x="679" y="20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71" name="Freeform 73"/>
          <p:cNvSpPr>
            <a:spLocks/>
          </p:cNvSpPr>
          <p:nvPr/>
        </p:nvSpPr>
        <p:spPr bwMode="auto">
          <a:xfrm>
            <a:off x="8578850" y="5046663"/>
            <a:ext cx="312738" cy="400050"/>
          </a:xfrm>
          <a:custGeom>
            <a:avLst/>
            <a:gdLst>
              <a:gd name="T0" fmla="*/ 0 w 197"/>
              <a:gd name="T1" fmla="*/ 2147483647 h 252"/>
              <a:gd name="T2" fmla="*/ 2147483647 w 197"/>
              <a:gd name="T3" fmla="*/ 2147483647 h 252"/>
              <a:gd name="T4" fmla="*/ 2147483647 w 197"/>
              <a:gd name="T5" fmla="*/ 2147483647 h 252"/>
              <a:gd name="T6" fmla="*/ 2147483647 w 197"/>
              <a:gd name="T7" fmla="*/ 2147483647 h 252"/>
              <a:gd name="T8" fmla="*/ 2147483647 w 197"/>
              <a:gd name="T9" fmla="*/ 2147483647 h 252"/>
              <a:gd name="T10" fmla="*/ 2147483647 w 197"/>
              <a:gd name="T11" fmla="*/ 0 h 2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7"/>
              <a:gd name="T19" fmla="*/ 0 h 252"/>
              <a:gd name="T20" fmla="*/ 197 w 197"/>
              <a:gd name="T21" fmla="*/ 252 h 2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7" h="252">
                <a:moveTo>
                  <a:pt x="0" y="249"/>
                </a:moveTo>
                <a:cubicBezTo>
                  <a:pt x="12" y="250"/>
                  <a:pt x="36" y="252"/>
                  <a:pt x="36" y="252"/>
                </a:cubicBezTo>
                <a:lnTo>
                  <a:pt x="152" y="226"/>
                </a:lnTo>
                <a:lnTo>
                  <a:pt x="197" y="158"/>
                </a:lnTo>
                <a:lnTo>
                  <a:pt x="197" y="45"/>
                </a:lnTo>
                <a:lnTo>
                  <a:pt x="17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72" name="Line 75"/>
          <p:cNvSpPr>
            <a:spLocks noChangeShapeType="1"/>
          </p:cNvSpPr>
          <p:nvPr/>
        </p:nvSpPr>
        <p:spPr bwMode="auto">
          <a:xfrm flipH="1" flipV="1">
            <a:off x="8783638" y="4830763"/>
            <a:ext cx="71437" cy="2159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73" name="Line 76"/>
          <p:cNvSpPr>
            <a:spLocks noChangeShapeType="1"/>
          </p:cNvSpPr>
          <p:nvPr/>
        </p:nvSpPr>
        <p:spPr bwMode="auto">
          <a:xfrm flipH="1" flipV="1">
            <a:off x="8351838" y="5405438"/>
            <a:ext cx="215900" cy="3651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37" name="Rectangle 77"/>
          <p:cNvSpPr>
            <a:spLocks noChangeArrowheads="1"/>
          </p:cNvSpPr>
          <p:nvPr/>
        </p:nvSpPr>
        <p:spPr bwMode="auto">
          <a:xfrm>
            <a:off x="6951663" y="4505325"/>
            <a:ext cx="201612" cy="444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154800" rIns="36000" bIns="0" anchor="b">
            <a:spAutoFit/>
          </a:bodyPr>
          <a:lstStyle/>
          <a:p>
            <a:pPr>
              <a:defRPr/>
            </a:pPr>
            <a:r>
              <a:rPr lang="en-US"/>
              <a:t>2</a:t>
            </a:r>
          </a:p>
        </p:txBody>
      </p:sp>
      <p:sp>
        <p:nvSpPr>
          <p:cNvPr id="38" name="Rectangle 85"/>
          <p:cNvSpPr>
            <a:spLocks noChangeArrowheads="1"/>
          </p:cNvSpPr>
          <p:nvPr/>
        </p:nvSpPr>
        <p:spPr bwMode="auto">
          <a:xfrm>
            <a:off x="5337175" y="4073525"/>
            <a:ext cx="201613" cy="5175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226800" rIns="36000" bIns="0" anchor="b">
            <a:spAutoFit/>
          </a:bodyPr>
          <a:lstStyle/>
          <a:p>
            <a:pPr>
              <a:defRPr/>
            </a:pPr>
            <a:r>
              <a:rPr lang="en-US"/>
              <a:t>0</a:t>
            </a:r>
          </a:p>
        </p:txBody>
      </p:sp>
      <p:sp>
        <p:nvSpPr>
          <p:cNvPr id="39" name="Rectangle 86"/>
          <p:cNvSpPr>
            <a:spLocks noChangeArrowheads="1"/>
          </p:cNvSpPr>
          <p:nvPr/>
        </p:nvSpPr>
        <p:spPr bwMode="auto">
          <a:xfrm>
            <a:off x="5543550" y="4978400"/>
            <a:ext cx="201613" cy="371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82800" rIns="36000" bIns="0" anchor="b">
            <a:spAutoFit/>
          </a:bodyPr>
          <a:lstStyle/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40" name="Rectangle 87"/>
          <p:cNvSpPr>
            <a:spLocks noChangeArrowheads="1"/>
          </p:cNvSpPr>
          <p:nvPr/>
        </p:nvSpPr>
        <p:spPr bwMode="auto">
          <a:xfrm>
            <a:off x="7893050" y="5081588"/>
            <a:ext cx="201613" cy="3714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82800" rIns="36000" bIns="0" anchor="b">
            <a:spAutoFit/>
          </a:bodyPr>
          <a:lstStyle/>
          <a:p>
            <a:pPr>
              <a:defRPr/>
            </a:pPr>
            <a:r>
              <a:rPr lang="en-US"/>
              <a:t>3</a:t>
            </a:r>
          </a:p>
        </p:txBody>
      </p:sp>
      <p:sp>
        <p:nvSpPr>
          <p:cNvPr id="10278" name="Freeform 88"/>
          <p:cNvSpPr>
            <a:spLocks/>
          </p:cNvSpPr>
          <p:nvPr/>
        </p:nvSpPr>
        <p:spPr bwMode="auto">
          <a:xfrm>
            <a:off x="5753100" y="4649788"/>
            <a:ext cx="1195388" cy="412750"/>
          </a:xfrm>
          <a:custGeom>
            <a:avLst/>
            <a:gdLst>
              <a:gd name="T0" fmla="*/ 0 w 753"/>
              <a:gd name="T1" fmla="*/ 2147483647 h 260"/>
              <a:gd name="T2" fmla="*/ 2147483647 w 753"/>
              <a:gd name="T3" fmla="*/ 2147483647 h 260"/>
              <a:gd name="T4" fmla="*/ 2147483647 w 753"/>
              <a:gd name="T5" fmla="*/ 0 h 260"/>
              <a:gd name="T6" fmla="*/ 0 60000 65536"/>
              <a:gd name="T7" fmla="*/ 0 60000 65536"/>
              <a:gd name="T8" fmla="*/ 0 60000 65536"/>
              <a:gd name="T9" fmla="*/ 0 w 753"/>
              <a:gd name="T10" fmla="*/ 0 h 260"/>
              <a:gd name="T11" fmla="*/ 753 w 753"/>
              <a:gd name="T12" fmla="*/ 260 h 2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53" h="260">
                <a:moveTo>
                  <a:pt x="0" y="254"/>
                </a:moveTo>
                <a:cubicBezTo>
                  <a:pt x="70" y="248"/>
                  <a:pt x="298" y="260"/>
                  <a:pt x="423" y="218"/>
                </a:cubicBezTo>
                <a:cubicBezTo>
                  <a:pt x="548" y="176"/>
                  <a:pt x="684" y="46"/>
                  <a:pt x="753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79" name="Freeform 89"/>
          <p:cNvSpPr>
            <a:spLocks/>
          </p:cNvSpPr>
          <p:nvPr/>
        </p:nvSpPr>
        <p:spPr bwMode="auto">
          <a:xfrm>
            <a:off x="5311775" y="4325938"/>
            <a:ext cx="511175" cy="720725"/>
          </a:xfrm>
          <a:custGeom>
            <a:avLst/>
            <a:gdLst>
              <a:gd name="T0" fmla="*/ 2147483647 w 322"/>
              <a:gd name="T1" fmla="*/ 2147483647 h 499"/>
              <a:gd name="T2" fmla="*/ 2147483647 w 322"/>
              <a:gd name="T3" fmla="*/ 2147483647 h 499"/>
              <a:gd name="T4" fmla="*/ 2147483647 w 322"/>
              <a:gd name="T5" fmla="*/ 2147483647 h 499"/>
              <a:gd name="T6" fmla="*/ 2147483647 w 322"/>
              <a:gd name="T7" fmla="*/ 0 h 499"/>
              <a:gd name="T8" fmla="*/ 0 60000 65536"/>
              <a:gd name="T9" fmla="*/ 0 60000 65536"/>
              <a:gd name="T10" fmla="*/ 0 60000 65536"/>
              <a:gd name="T11" fmla="*/ 0 60000 65536"/>
              <a:gd name="T12" fmla="*/ 0 w 322"/>
              <a:gd name="T13" fmla="*/ 0 h 499"/>
              <a:gd name="T14" fmla="*/ 322 w 322"/>
              <a:gd name="T15" fmla="*/ 499 h 4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2" h="499">
                <a:moveTo>
                  <a:pt x="146" y="499"/>
                </a:moveTo>
                <a:cubicBezTo>
                  <a:pt x="126" y="482"/>
                  <a:pt x="0" y="448"/>
                  <a:pt x="26" y="398"/>
                </a:cubicBezTo>
                <a:cubicBezTo>
                  <a:pt x="52" y="348"/>
                  <a:pt x="282" y="263"/>
                  <a:pt x="302" y="197"/>
                </a:cubicBezTo>
                <a:cubicBezTo>
                  <a:pt x="322" y="131"/>
                  <a:pt x="178" y="41"/>
                  <a:pt x="146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80" name="Freeform 90"/>
          <p:cNvSpPr>
            <a:spLocks/>
          </p:cNvSpPr>
          <p:nvPr/>
        </p:nvSpPr>
        <p:spPr bwMode="auto">
          <a:xfrm>
            <a:off x="5543550" y="4102100"/>
            <a:ext cx="2449513" cy="419100"/>
          </a:xfrm>
          <a:custGeom>
            <a:avLst/>
            <a:gdLst>
              <a:gd name="T0" fmla="*/ 0 w 1543"/>
              <a:gd name="T1" fmla="*/ 2147483647 h 264"/>
              <a:gd name="T2" fmla="*/ 2147483647 w 1543"/>
              <a:gd name="T3" fmla="*/ 2147483647 h 264"/>
              <a:gd name="T4" fmla="*/ 2147483647 w 1543"/>
              <a:gd name="T5" fmla="*/ 0 h 264"/>
              <a:gd name="T6" fmla="*/ 0 60000 65536"/>
              <a:gd name="T7" fmla="*/ 0 60000 65536"/>
              <a:gd name="T8" fmla="*/ 0 60000 65536"/>
              <a:gd name="T9" fmla="*/ 0 w 1543"/>
              <a:gd name="T10" fmla="*/ 0 h 264"/>
              <a:gd name="T11" fmla="*/ 1543 w 1543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3" h="264">
                <a:moveTo>
                  <a:pt x="0" y="23"/>
                </a:moveTo>
                <a:cubicBezTo>
                  <a:pt x="105" y="63"/>
                  <a:pt x="370" y="264"/>
                  <a:pt x="627" y="260"/>
                </a:cubicBezTo>
                <a:cubicBezTo>
                  <a:pt x="884" y="256"/>
                  <a:pt x="1352" y="54"/>
                  <a:pt x="1543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lgDash"/>
            <a:round/>
            <a:headEnd type="stealth" w="med" len="med"/>
            <a:tailEnd type="stealth" w="med" len="med"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81" name="Freeform 91"/>
          <p:cNvSpPr>
            <a:spLocks/>
          </p:cNvSpPr>
          <p:nvPr/>
        </p:nvSpPr>
        <p:spPr bwMode="auto">
          <a:xfrm>
            <a:off x="5543550" y="4233863"/>
            <a:ext cx="1404938" cy="415925"/>
          </a:xfrm>
          <a:custGeom>
            <a:avLst/>
            <a:gdLst>
              <a:gd name="T0" fmla="*/ 0 w 885"/>
              <a:gd name="T1" fmla="*/ 0 h 245"/>
              <a:gd name="T2" fmla="*/ 2147483647 w 885"/>
              <a:gd name="T3" fmla="*/ 2147483647 h 245"/>
              <a:gd name="T4" fmla="*/ 2147483647 w 885"/>
              <a:gd name="T5" fmla="*/ 2147483647 h 245"/>
              <a:gd name="T6" fmla="*/ 0 60000 65536"/>
              <a:gd name="T7" fmla="*/ 0 60000 65536"/>
              <a:gd name="T8" fmla="*/ 0 60000 65536"/>
              <a:gd name="T9" fmla="*/ 0 w 885"/>
              <a:gd name="T10" fmla="*/ 0 h 245"/>
              <a:gd name="T11" fmla="*/ 885 w 885"/>
              <a:gd name="T12" fmla="*/ 245 h 2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5" h="245">
                <a:moveTo>
                  <a:pt x="0" y="0"/>
                </a:moveTo>
                <a:cubicBezTo>
                  <a:pt x="63" y="35"/>
                  <a:pt x="231" y="181"/>
                  <a:pt x="378" y="213"/>
                </a:cubicBezTo>
                <a:cubicBezTo>
                  <a:pt x="525" y="245"/>
                  <a:pt x="780" y="198"/>
                  <a:pt x="885" y="19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ash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82" name="Freeform 92"/>
          <p:cNvSpPr>
            <a:spLocks/>
          </p:cNvSpPr>
          <p:nvPr/>
        </p:nvSpPr>
        <p:spPr bwMode="auto">
          <a:xfrm>
            <a:off x="7164388" y="4181475"/>
            <a:ext cx="828675" cy="396875"/>
          </a:xfrm>
          <a:custGeom>
            <a:avLst/>
            <a:gdLst>
              <a:gd name="T0" fmla="*/ 0 w 522"/>
              <a:gd name="T1" fmla="*/ 2147483647 h 227"/>
              <a:gd name="T2" fmla="*/ 2147483647 w 522"/>
              <a:gd name="T3" fmla="*/ 2147483647 h 227"/>
              <a:gd name="T4" fmla="*/ 2147483647 w 522"/>
              <a:gd name="T5" fmla="*/ 0 h 227"/>
              <a:gd name="T6" fmla="*/ 0 60000 65536"/>
              <a:gd name="T7" fmla="*/ 0 60000 65536"/>
              <a:gd name="T8" fmla="*/ 0 60000 65536"/>
              <a:gd name="T9" fmla="*/ 0 w 522"/>
              <a:gd name="T10" fmla="*/ 0 h 227"/>
              <a:gd name="T11" fmla="*/ 522 w 522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2" h="227">
                <a:moveTo>
                  <a:pt x="0" y="227"/>
                </a:moveTo>
                <a:cubicBezTo>
                  <a:pt x="46" y="210"/>
                  <a:pt x="191" y="164"/>
                  <a:pt x="278" y="126"/>
                </a:cubicBezTo>
                <a:cubicBezTo>
                  <a:pt x="365" y="88"/>
                  <a:pt x="471" y="26"/>
                  <a:pt x="522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ash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83" name="Freeform 93"/>
          <p:cNvSpPr>
            <a:spLocks/>
          </p:cNvSpPr>
          <p:nvPr/>
        </p:nvSpPr>
        <p:spPr bwMode="auto">
          <a:xfrm>
            <a:off x="7164388" y="4649788"/>
            <a:ext cx="720725" cy="504825"/>
          </a:xfrm>
          <a:custGeom>
            <a:avLst/>
            <a:gdLst>
              <a:gd name="T0" fmla="*/ 0 w 454"/>
              <a:gd name="T1" fmla="*/ 0 h 318"/>
              <a:gd name="T2" fmla="*/ 2147483647 w 454"/>
              <a:gd name="T3" fmla="*/ 2147483647 h 318"/>
              <a:gd name="T4" fmla="*/ 2147483647 w 454"/>
              <a:gd name="T5" fmla="*/ 2147483647 h 318"/>
              <a:gd name="T6" fmla="*/ 2147483647 w 454"/>
              <a:gd name="T7" fmla="*/ 2147483647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454"/>
              <a:gd name="T13" fmla="*/ 0 h 318"/>
              <a:gd name="T14" fmla="*/ 454 w 454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4" h="318">
                <a:moveTo>
                  <a:pt x="0" y="0"/>
                </a:moveTo>
                <a:cubicBezTo>
                  <a:pt x="19" y="7"/>
                  <a:pt x="75" y="2"/>
                  <a:pt x="116" y="44"/>
                </a:cubicBezTo>
                <a:cubicBezTo>
                  <a:pt x="157" y="86"/>
                  <a:pt x="193" y="208"/>
                  <a:pt x="249" y="254"/>
                </a:cubicBezTo>
                <a:cubicBezTo>
                  <a:pt x="305" y="300"/>
                  <a:pt x="389" y="312"/>
                  <a:pt x="454" y="318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84" name="Freeform 94"/>
          <p:cNvSpPr>
            <a:spLocks/>
          </p:cNvSpPr>
          <p:nvPr/>
        </p:nvSpPr>
        <p:spPr bwMode="auto">
          <a:xfrm>
            <a:off x="7667625" y="4268788"/>
            <a:ext cx="731838" cy="900112"/>
          </a:xfrm>
          <a:custGeom>
            <a:avLst/>
            <a:gdLst>
              <a:gd name="T0" fmla="*/ 2147483647 w 461"/>
              <a:gd name="T1" fmla="*/ 2147483647 h 567"/>
              <a:gd name="T2" fmla="*/ 2147483647 w 461"/>
              <a:gd name="T3" fmla="*/ 2147483647 h 567"/>
              <a:gd name="T4" fmla="*/ 2147483647 w 461"/>
              <a:gd name="T5" fmla="*/ 2147483647 h 567"/>
              <a:gd name="T6" fmla="*/ 2147483647 w 461"/>
              <a:gd name="T7" fmla="*/ 0 h 567"/>
              <a:gd name="T8" fmla="*/ 0 60000 65536"/>
              <a:gd name="T9" fmla="*/ 0 60000 65536"/>
              <a:gd name="T10" fmla="*/ 0 60000 65536"/>
              <a:gd name="T11" fmla="*/ 0 60000 65536"/>
              <a:gd name="T12" fmla="*/ 0 w 461"/>
              <a:gd name="T13" fmla="*/ 0 h 567"/>
              <a:gd name="T14" fmla="*/ 461 w 461"/>
              <a:gd name="T15" fmla="*/ 567 h 5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1" h="567">
                <a:moveTo>
                  <a:pt x="265" y="567"/>
                </a:moveTo>
                <a:cubicBezTo>
                  <a:pt x="363" y="517"/>
                  <a:pt x="461" y="468"/>
                  <a:pt x="423" y="408"/>
                </a:cubicBezTo>
                <a:cubicBezTo>
                  <a:pt x="385" y="348"/>
                  <a:pt x="76" y="272"/>
                  <a:pt x="38" y="204"/>
                </a:cubicBezTo>
                <a:cubicBezTo>
                  <a:pt x="0" y="136"/>
                  <a:pt x="98" y="68"/>
                  <a:pt x="197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stealth" w="med" len="med"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85" name="Freeform 97"/>
          <p:cNvSpPr>
            <a:spLocks/>
          </p:cNvSpPr>
          <p:nvPr/>
        </p:nvSpPr>
        <p:spPr bwMode="auto">
          <a:xfrm>
            <a:off x="8135938" y="4208463"/>
            <a:ext cx="647700" cy="620712"/>
          </a:xfrm>
          <a:custGeom>
            <a:avLst/>
            <a:gdLst>
              <a:gd name="T0" fmla="*/ 2147483647 w 408"/>
              <a:gd name="T1" fmla="*/ 2147483647 h 391"/>
              <a:gd name="T2" fmla="*/ 2147483647 w 408"/>
              <a:gd name="T3" fmla="*/ 2147483647 h 391"/>
              <a:gd name="T4" fmla="*/ 2147483647 w 408"/>
              <a:gd name="T5" fmla="*/ 2147483647 h 391"/>
              <a:gd name="T6" fmla="*/ 2147483647 w 408"/>
              <a:gd name="T7" fmla="*/ 2147483647 h 391"/>
              <a:gd name="T8" fmla="*/ 2147483647 w 408"/>
              <a:gd name="T9" fmla="*/ 2147483647 h 391"/>
              <a:gd name="T10" fmla="*/ 2147483647 w 408"/>
              <a:gd name="T11" fmla="*/ 2147483647 h 391"/>
              <a:gd name="T12" fmla="*/ 0 w 408"/>
              <a:gd name="T13" fmla="*/ 2147483647 h 391"/>
              <a:gd name="T14" fmla="*/ 2147483647 w 408"/>
              <a:gd name="T15" fmla="*/ 2147483647 h 391"/>
              <a:gd name="T16" fmla="*/ 2147483647 w 408"/>
              <a:gd name="T17" fmla="*/ 0 h 391"/>
              <a:gd name="T18" fmla="*/ 2147483647 w 408"/>
              <a:gd name="T19" fmla="*/ 2147483647 h 39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8"/>
              <a:gd name="T31" fmla="*/ 0 h 391"/>
              <a:gd name="T32" fmla="*/ 408 w 408"/>
              <a:gd name="T33" fmla="*/ 391 h 39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8" h="391">
                <a:moveTo>
                  <a:pt x="408" y="391"/>
                </a:moveTo>
                <a:cubicBezTo>
                  <a:pt x="400" y="368"/>
                  <a:pt x="393" y="346"/>
                  <a:pt x="385" y="323"/>
                </a:cubicBezTo>
                <a:cubicBezTo>
                  <a:pt x="370" y="315"/>
                  <a:pt x="355" y="308"/>
                  <a:pt x="340" y="300"/>
                </a:cubicBezTo>
                <a:lnTo>
                  <a:pt x="272" y="277"/>
                </a:lnTo>
                <a:lnTo>
                  <a:pt x="159" y="277"/>
                </a:lnTo>
                <a:cubicBezTo>
                  <a:pt x="129" y="269"/>
                  <a:pt x="98" y="262"/>
                  <a:pt x="68" y="254"/>
                </a:cubicBezTo>
                <a:cubicBezTo>
                  <a:pt x="45" y="224"/>
                  <a:pt x="23" y="194"/>
                  <a:pt x="0" y="164"/>
                </a:cubicBezTo>
                <a:cubicBezTo>
                  <a:pt x="8" y="133"/>
                  <a:pt x="17" y="103"/>
                  <a:pt x="25" y="72"/>
                </a:cubicBezTo>
                <a:cubicBezTo>
                  <a:pt x="51" y="48"/>
                  <a:pt x="78" y="24"/>
                  <a:pt x="104" y="0"/>
                </a:cubicBezTo>
                <a:cubicBezTo>
                  <a:pt x="223" y="23"/>
                  <a:pt x="305" y="148"/>
                  <a:pt x="406" y="20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0" name="Rectangle 84"/>
          <p:cNvSpPr>
            <a:spLocks noChangeArrowheads="1"/>
          </p:cNvSpPr>
          <p:nvPr/>
        </p:nvSpPr>
        <p:spPr bwMode="auto">
          <a:xfrm>
            <a:off x="7991475" y="4038600"/>
            <a:ext cx="201613" cy="5175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226800" rIns="36000" bIns="0" anchor="b">
            <a:spAutoFit/>
          </a:bodyPr>
          <a:lstStyle/>
          <a:p>
            <a:pPr>
              <a:defRPr/>
            </a:pPr>
            <a:r>
              <a:rPr lang="en-US"/>
              <a:t>4</a:t>
            </a:r>
          </a:p>
        </p:txBody>
      </p:sp>
      <p:sp>
        <p:nvSpPr>
          <p:cNvPr id="9265" name="Text Box 199"/>
          <p:cNvSpPr txBox="1">
            <a:spLocks noChangeArrowheads="1"/>
          </p:cNvSpPr>
          <p:nvPr/>
        </p:nvSpPr>
        <p:spPr bwMode="auto">
          <a:xfrm>
            <a:off x="8286750" y="3857625"/>
            <a:ext cx="149225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/>
              <a:t>t</a:t>
            </a:r>
            <a:r>
              <a:rPr lang="en-US" baseline="-25000"/>
              <a:t>e</a:t>
            </a:r>
          </a:p>
        </p:txBody>
      </p:sp>
      <p:sp>
        <p:nvSpPr>
          <p:cNvPr id="9266" name="Text Box 200"/>
          <p:cNvSpPr txBox="1">
            <a:spLocks noChangeArrowheads="1"/>
          </p:cNvSpPr>
          <p:nvPr/>
        </p:nvSpPr>
        <p:spPr bwMode="auto">
          <a:xfrm>
            <a:off x="5359400" y="5429250"/>
            <a:ext cx="141288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/>
              <a:t>t</a:t>
            </a:r>
            <a:r>
              <a:rPr lang="en-US" baseline="-25000"/>
              <a:t>s</a:t>
            </a:r>
          </a:p>
        </p:txBody>
      </p:sp>
      <p:grpSp>
        <p:nvGrpSpPr>
          <p:cNvPr id="2" name="Group 206"/>
          <p:cNvGrpSpPr>
            <a:grpSpLocks noChangeAspect="1"/>
          </p:cNvGrpSpPr>
          <p:nvPr/>
        </p:nvGrpSpPr>
        <p:grpSpPr bwMode="auto">
          <a:xfrm>
            <a:off x="8712200" y="4064000"/>
            <a:ext cx="287338" cy="171450"/>
            <a:chOff x="3334" y="3612"/>
            <a:chExt cx="1134" cy="680"/>
          </a:xfrm>
        </p:grpSpPr>
        <p:sp>
          <p:nvSpPr>
            <p:cNvPr id="10299" name="Rectangle 207"/>
            <p:cNvSpPr>
              <a:spLocks noChangeAspect="1" noChangeArrowheads="1"/>
            </p:cNvSpPr>
            <p:nvPr/>
          </p:nvSpPr>
          <p:spPr bwMode="auto">
            <a:xfrm>
              <a:off x="3334" y="3612"/>
              <a:ext cx="1134" cy="68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sp>
          <p:nvSpPr>
            <p:cNvPr id="10300" name="AutoShape 208"/>
            <p:cNvSpPr>
              <a:spLocks noChangeAspect="1" noChangeArrowheads="1"/>
            </p:cNvSpPr>
            <p:nvPr/>
          </p:nvSpPr>
          <p:spPr bwMode="auto">
            <a:xfrm>
              <a:off x="3334" y="3794"/>
              <a:ext cx="1134" cy="49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sp>
          <p:nvSpPr>
            <p:cNvPr id="10301" name="AutoShape 209"/>
            <p:cNvSpPr>
              <a:spLocks noChangeAspect="1" noChangeArrowheads="1"/>
            </p:cNvSpPr>
            <p:nvPr/>
          </p:nvSpPr>
          <p:spPr bwMode="auto">
            <a:xfrm flipV="1">
              <a:off x="3334" y="3612"/>
              <a:ext cx="1134" cy="43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70" name="Oval 210"/>
          <p:cNvSpPr>
            <a:spLocks noChangeArrowheads="1"/>
          </p:cNvSpPr>
          <p:nvPr/>
        </p:nvSpPr>
        <p:spPr bwMode="auto">
          <a:xfrm>
            <a:off x="8316913" y="4137025"/>
            <a:ext cx="180975" cy="180975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6" name="AutoShape 54"/>
          <p:cNvSpPr>
            <a:spLocks noChangeArrowheads="1"/>
          </p:cNvSpPr>
          <p:nvPr/>
        </p:nvSpPr>
        <p:spPr bwMode="auto">
          <a:xfrm>
            <a:off x="5799138" y="5500688"/>
            <a:ext cx="2773362" cy="1225550"/>
          </a:xfrm>
          <a:prstGeom prst="wedgeRoundRectCallout">
            <a:avLst>
              <a:gd name="adj1" fmla="val -6667"/>
              <a:gd name="adj2" fmla="val -95616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tIns="0" rIns="18000" bIns="0" anchor="ctr">
            <a:spAutoFit/>
          </a:bodyPr>
          <a:lstStyle/>
          <a:p>
            <a:r>
              <a:rPr lang="en-US"/>
              <a:t>0</a:t>
            </a:r>
            <a:r>
              <a:rPr lang="en-US" b="1"/>
              <a:t>→</a:t>
            </a:r>
            <a:r>
              <a:rPr lang="en-US"/>
              <a:t>2: Length = 1745 m</a:t>
            </a:r>
          </a:p>
          <a:p>
            <a:r>
              <a:rPr lang="en-US">
                <a:solidFill>
                  <a:schemeClr val="accent1"/>
                </a:solidFill>
              </a:rPr>
              <a:t>0</a:t>
            </a:r>
            <a:r>
              <a:rPr lang="en-US" b="1">
                <a:solidFill>
                  <a:schemeClr val="accent1"/>
                </a:solidFill>
              </a:rPr>
              <a:t>→</a:t>
            </a:r>
            <a:r>
              <a:rPr lang="en-US">
                <a:solidFill>
                  <a:schemeClr val="accent1"/>
                </a:solidFill>
              </a:rPr>
              <a:t>2: </a:t>
            </a:r>
            <a:r>
              <a:rPr lang="en-US"/>
              <a:t>Max speed = 14 m/s</a:t>
            </a:r>
          </a:p>
          <a:p>
            <a:r>
              <a:rPr lang="en-US"/>
              <a:t>1</a:t>
            </a:r>
            <a:r>
              <a:rPr lang="en-US" b="1"/>
              <a:t>→</a:t>
            </a:r>
            <a:r>
              <a:rPr lang="en-US"/>
              <a:t>2: Length = 623 m</a:t>
            </a:r>
            <a:br>
              <a:rPr lang="en-US"/>
            </a:br>
            <a:r>
              <a:rPr lang="en-US">
                <a:solidFill>
                  <a:schemeClr val="accent1"/>
                </a:solidFill>
              </a:rPr>
              <a:t>1</a:t>
            </a:r>
            <a:r>
              <a:rPr lang="en-US" b="1">
                <a:solidFill>
                  <a:schemeClr val="accent1"/>
                </a:solidFill>
              </a:rPr>
              <a:t>→</a:t>
            </a:r>
            <a:r>
              <a:rPr lang="en-US">
                <a:solidFill>
                  <a:schemeClr val="accent1"/>
                </a:solidFill>
              </a:rPr>
              <a:t>2: </a:t>
            </a:r>
            <a:r>
              <a:rPr lang="en-US"/>
              <a:t>Max speed = 14 m/s</a:t>
            </a:r>
          </a:p>
        </p:txBody>
      </p:sp>
      <p:sp>
        <p:nvSpPr>
          <p:cNvPr id="55" name="Inhaltsplatzhalter 6"/>
          <p:cNvSpPr txBox="1">
            <a:spLocks/>
          </p:cNvSpPr>
          <p:nvPr/>
        </p:nvSpPr>
        <p:spPr bwMode="auto">
          <a:xfrm>
            <a:off x="184150" y="3714750"/>
            <a:ext cx="4030663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0" bIns="45715"/>
          <a:lstStyle/>
          <a:p>
            <a:pPr marL="246063" indent="-246063">
              <a:lnSpc>
                <a:spcPct val="115000"/>
              </a:lnSpc>
              <a:spcBef>
                <a:spcPct val="30000"/>
              </a:spcBef>
              <a:buClr>
                <a:schemeClr val="tx2"/>
              </a:buClr>
              <a:buSzPct val="120000"/>
              <a:buFont typeface="Arial Unicode MS" pitchFamily="34" charset="-128"/>
              <a:buNone/>
              <a:defRPr/>
            </a:pPr>
            <a:r>
              <a:rPr kumimoji="1" lang="en-US" sz="2000" kern="0" dirty="0">
                <a:latin typeface="+mn-lt"/>
              </a:rPr>
              <a:t>	Example 1: </a:t>
            </a:r>
            <a:r>
              <a:rPr kumimoji="1" lang="en-US" sz="2000" kern="0" dirty="0">
                <a:solidFill>
                  <a:schemeClr val="tx2"/>
                </a:solidFill>
                <a:latin typeface="+mn-lt"/>
              </a:rPr>
              <a:t>Length query</a:t>
            </a:r>
          </a:p>
          <a:p>
            <a:pPr marL="800100" lvl="1" indent="-342900">
              <a:lnSpc>
                <a:spcPct val="115000"/>
              </a:lnSpc>
              <a:spcBef>
                <a:spcPct val="3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kumimoji="1" lang="en-US" i="1" kern="0" dirty="0" err="1">
                <a:latin typeface="+mn-lt"/>
              </a:rPr>
              <a:t>t</a:t>
            </a:r>
            <a:r>
              <a:rPr kumimoji="1" lang="en-US" kern="0" baseline="-25000" dirty="0" err="1">
                <a:latin typeface="+mn-lt"/>
              </a:rPr>
              <a:t>e</a:t>
            </a:r>
            <a:r>
              <a:rPr lang="en-US" b="1" dirty="0"/>
              <a:t>→</a:t>
            </a:r>
            <a:r>
              <a:rPr lang="en-US" dirty="0"/>
              <a:t>4:      123 m </a:t>
            </a:r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dirty="0">
                <a:sym typeface="Wingdings" pitchFamily="2" charset="2"/>
              </a:rPr>
              <a:t> 123 m</a:t>
            </a:r>
            <a:endParaRPr lang="en-US" dirty="0"/>
          </a:p>
          <a:p>
            <a:pPr marL="800100" lvl="1" indent="-342900">
              <a:lnSpc>
                <a:spcPct val="115000"/>
              </a:lnSpc>
              <a:spcBef>
                <a:spcPct val="3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kumimoji="1" lang="en-US" kern="0" dirty="0">
                <a:latin typeface="+mn-lt"/>
              </a:rPr>
              <a:t>4</a:t>
            </a:r>
            <a:r>
              <a:rPr lang="en-US" b="1" dirty="0"/>
              <a:t>→</a:t>
            </a:r>
            <a:r>
              <a:rPr lang="en-US" dirty="0"/>
              <a:t>2:  +1487 m </a:t>
            </a:r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dirty="0">
                <a:sym typeface="Wingdings" pitchFamily="2" charset="2"/>
              </a:rPr>
              <a:t> 1610 m</a:t>
            </a:r>
            <a:endParaRPr lang="en-US" dirty="0"/>
          </a:p>
          <a:p>
            <a:pPr marL="800100" lvl="1" indent="-342900">
              <a:lnSpc>
                <a:spcPct val="115000"/>
              </a:lnSpc>
              <a:spcBef>
                <a:spcPct val="3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/>
              <a:t>2</a:t>
            </a:r>
            <a:r>
              <a:rPr lang="en-US" b="1" dirty="0"/>
              <a:t>→</a:t>
            </a:r>
            <a:r>
              <a:rPr lang="en-US" dirty="0"/>
              <a:t>1:    +623 m </a:t>
            </a:r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dirty="0">
                <a:sym typeface="Wingdings" pitchFamily="2" charset="2"/>
              </a:rPr>
              <a:t> 2233 m</a:t>
            </a:r>
            <a:endParaRPr lang="en-US" dirty="0"/>
          </a:p>
          <a:p>
            <a:pPr marL="800100" lvl="1" indent="-342900">
              <a:lnSpc>
                <a:spcPct val="115000"/>
              </a:lnSpc>
              <a:spcBef>
                <a:spcPct val="3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kumimoji="1" lang="en-US" kern="0" dirty="0">
                <a:latin typeface="+mn-lt"/>
              </a:rPr>
              <a:t>1</a:t>
            </a:r>
            <a:r>
              <a:rPr lang="en-US" b="1" dirty="0"/>
              <a:t>→</a:t>
            </a:r>
            <a:r>
              <a:rPr lang="en-US" i="1" dirty="0" err="1"/>
              <a:t>t</a:t>
            </a:r>
            <a:r>
              <a:rPr lang="en-US" baseline="-25000" dirty="0" err="1"/>
              <a:t>s</a:t>
            </a:r>
            <a:r>
              <a:rPr lang="en-US" dirty="0"/>
              <a:t>:    +104 m </a:t>
            </a:r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dirty="0">
                <a:sym typeface="Wingdings" pitchFamily="2" charset="2"/>
              </a:rPr>
              <a:t> 2337 m</a:t>
            </a:r>
            <a:endParaRPr kumimoji="1" lang="en-US" kern="0" dirty="0">
              <a:latin typeface="+mn-lt"/>
            </a:endParaRPr>
          </a:p>
        </p:txBody>
      </p:sp>
      <p:grpSp>
        <p:nvGrpSpPr>
          <p:cNvPr id="3" name="Group 206"/>
          <p:cNvGrpSpPr>
            <a:grpSpLocks noChangeAspect="1"/>
          </p:cNvGrpSpPr>
          <p:nvPr/>
        </p:nvGrpSpPr>
        <p:grpSpPr bwMode="auto">
          <a:xfrm>
            <a:off x="8715375" y="4062413"/>
            <a:ext cx="287338" cy="171450"/>
            <a:chOff x="3334" y="3612"/>
            <a:chExt cx="1134" cy="680"/>
          </a:xfrm>
        </p:grpSpPr>
        <p:sp>
          <p:nvSpPr>
            <p:cNvPr id="10296" name="Rectangle 207"/>
            <p:cNvSpPr>
              <a:spLocks noChangeAspect="1" noChangeArrowheads="1"/>
            </p:cNvSpPr>
            <p:nvPr/>
          </p:nvSpPr>
          <p:spPr bwMode="auto">
            <a:xfrm>
              <a:off x="3334" y="3612"/>
              <a:ext cx="1134" cy="68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sp>
          <p:nvSpPr>
            <p:cNvPr id="10297" name="AutoShape 208"/>
            <p:cNvSpPr>
              <a:spLocks noChangeAspect="1" noChangeArrowheads="1"/>
            </p:cNvSpPr>
            <p:nvPr/>
          </p:nvSpPr>
          <p:spPr bwMode="auto">
            <a:xfrm>
              <a:off x="3334" y="3794"/>
              <a:ext cx="1134" cy="49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sp>
          <p:nvSpPr>
            <p:cNvPr id="10298" name="AutoShape 209"/>
            <p:cNvSpPr>
              <a:spLocks noChangeAspect="1" noChangeArrowheads="1"/>
            </p:cNvSpPr>
            <p:nvPr/>
          </p:nvSpPr>
          <p:spPr bwMode="auto">
            <a:xfrm flipV="1">
              <a:off x="3334" y="3612"/>
              <a:ext cx="1134" cy="43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66" name="Oval 210"/>
          <p:cNvSpPr>
            <a:spLocks noChangeArrowheads="1"/>
          </p:cNvSpPr>
          <p:nvPr/>
        </p:nvSpPr>
        <p:spPr bwMode="auto">
          <a:xfrm>
            <a:off x="8310563" y="4138613"/>
            <a:ext cx="180975" cy="180975"/>
          </a:xfrm>
          <a:prstGeom prst="ellipse">
            <a:avLst/>
          </a:prstGeom>
          <a:solidFill>
            <a:schemeClr val="accent2"/>
          </a:solidFill>
          <a:ln w="127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7" name="Inhaltsplatzhalter 6"/>
          <p:cNvSpPr txBox="1">
            <a:spLocks/>
          </p:cNvSpPr>
          <p:nvPr/>
        </p:nvSpPr>
        <p:spPr bwMode="auto">
          <a:xfrm>
            <a:off x="185738" y="3714750"/>
            <a:ext cx="403066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0" bIns="45715"/>
          <a:lstStyle/>
          <a:p>
            <a:pPr marL="246063" indent="-246063">
              <a:lnSpc>
                <a:spcPct val="115000"/>
              </a:lnSpc>
              <a:spcBef>
                <a:spcPct val="30000"/>
              </a:spcBef>
              <a:buClr>
                <a:schemeClr val="tx2"/>
              </a:buClr>
              <a:buSzPct val="120000"/>
              <a:buFont typeface="Arial Unicode MS" pitchFamily="34" charset="-128"/>
              <a:buNone/>
              <a:defRPr/>
            </a:pPr>
            <a:r>
              <a:rPr kumimoji="1" lang="en-US" sz="2000" kern="0" dirty="0">
                <a:latin typeface="+mn-lt"/>
              </a:rPr>
              <a:t>	Example 2: </a:t>
            </a:r>
            <a:r>
              <a:rPr kumimoji="1" lang="en-US" sz="2000" kern="0" dirty="0">
                <a:solidFill>
                  <a:schemeClr val="tx2"/>
                </a:solidFill>
                <a:latin typeface="+mn-lt"/>
              </a:rPr>
              <a:t>Max speed query</a:t>
            </a:r>
          </a:p>
          <a:p>
            <a:pPr marL="800100" lvl="1" indent="-342900">
              <a:lnSpc>
                <a:spcPct val="115000"/>
              </a:lnSpc>
              <a:spcBef>
                <a:spcPct val="3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kumimoji="1" lang="en-US" i="1" kern="0" dirty="0">
                <a:latin typeface="+mn-lt"/>
              </a:rPr>
              <a:t>t</a:t>
            </a:r>
            <a:r>
              <a:rPr kumimoji="1" lang="en-US" kern="0" baseline="-25000" dirty="0">
                <a:latin typeface="+mn-lt"/>
              </a:rPr>
              <a:t>e</a:t>
            </a:r>
            <a:r>
              <a:rPr lang="en-US" b="1" dirty="0"/>
              <a:t>→</a:t>
            </a:r>
            <a:r>
              <a:rPr lang="en-US" dirty="0"/>
              <a:t>4:       9 m/s </a:t>
            </a:r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dirty="0">
                <a:sym typeface="Wingdings" pitchFamily="2" charset="2"/>
              </a:rPr>
              <a:t> 9 m/s</a:t>
            </a:r>
            <a:endParaRPr lang="en-US" dirty="0"/>
          </a:p>
          <a:p>
            <a:pPr marL="800100" lvl="1" indent="-342900">
              <a:lnSpc>
                <a:spcPct val="115000"/>
              </a:lnSpc>
              <a:spcBef>
                <a:spcPct val="3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kumimoji="1" lang="en-US" kern="0" dirty="0">
                <a:latin typeface="+mn-lt"/>
              </a:rPr>
              <a:t>4</a:t>
            </a:r>
            <a:r>
              <a:rPr lang="en-US" b="1" dirty="0"/>
              <a:t>→</a:t>
            </a:r>
            <a:r>
              <a:rPr lang="en-US" dirty="0"/>
              <a:t>2:     13 m/s </a:t>
            </a:r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dirty="0">
                <a:sym typeface="Wingdings" pitchFamily="2" charset="2"/>
              </a:rPr>
              <a:t> 13 m/s</a:t>
            </a:r>
            <a:endParaRPr lang="en-US" dirty="0"/>
          </a:p>
          <a:p>
            <a:pPr marL="800100" lvl="1" indent="-342900">
              <a:lnSpc>
                <a:spcPct val="115000"/>
              </a:lnSpc>
              <a:spcBef>
                <a:spcPct val="30000"/>
              </a:spcBef>
              <a:buClr>
                <a:schemeClr val="tx2"/>
              </a:buClr>
              <a:buSzPct val="120000"/>
              <a:buFont typeface="Arial" pitchFamily="34" charset="0"/>
              <a:buChar char="•"/>
              <a:defRPr/>
            </a:pPr>
            <a:r>
              <a:rPr lang="en-US" dirty="0"/>
              <a:t>2</a:t>
            </a:r>
            <a:r>
              <a:rPr lang="en-US" b="1" dirty="0"/>
              <a:t>→</a:t>
            </a:r>
            <a:r>
              <a:rPr lang="en-US" i="1" dirty="0"/>
              <a:t>t</a:t>
            </a:r>
            <a:r>
              <a:rPr lang="en-US" baseline="-25000" dirty="0"/>
              <a:t>s</a:t>
            </a:r>
            <a:r>
              <a:rPr lang="en-US" dirty="0"/>
              <a:t>:     14 m/s </a:t>
            </a:r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dirty="0">
                <a:sym typeface="Wingdings" pitchFamily="2" charset="2"/>
              </a:rPr>
              <a:t> 14 m/s</a:t>
            </a:r>
            <a:endParaRPr kumimoji="1" lang="en-US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46 C -0.00694 0.00185 -0.01302 0.00347 -0.01788 0.0081 C -0.02274 0.01273 -0.02638 0.02083 -0.02986 0.02894 " pathEditMode="relative" ptsTypes="aaA">
                                      <p:cBhvr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2.22222E-6 L -0.18906 -2.22222E-6 " pathEditMode="relative" ptsTypes="AA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85 0.02894 L -0.14791 0.08681 " pathEditMode="relative" ptsTypes="AA">
                                      <p:cBhvr>
                                        <p:cTn id="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907 2.96296E-6 L -0.3073 0.24699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12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791 0.08681 L -0.30155 0.14444 " pathEditMode="relative" ptsTypes="AA">
                                      <p:cBhvr>
                                        <p:cTn id="5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156 0.14444 L -0.33299 0.17592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16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46 C -0.00694 0.00185 -0.01302 0.00347 -0.01788 0.0081 C -0.02274 0.01273 -0.02638 0.02083 -0.02986 0.02894 " pathEditMode="relative" ptsTypes="aaA">
                                      <p:cBhvr>
                                        <p:cTn id="1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2.22222E-6 L -0.18906 -2.22222E-6 " pathEditMode="relative" ptsTypes="AA">
                                      <p:cBhvr>
                                        <p:cTn id="10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85 0.02894 L -0.14791 0.08681 " pathEditMode="relative" ptsTypes="AA">
                                      <p:cBhvr>
                                        <p:cTn id="10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9265" grpId="0"/>
      <p:bldP spid="9266" grpId="0"/>
      <p:bldP spid="70" grpId="0" animBg="1"/>
      <p:bldP spid="70" grpId="1" animBg="1"/>
      <p:bldP spid="70" grpId="2" animBg="1"/>
      <p:bldP spid="70" grpId="3" animBg="1"/>
      <p:bldP spid="70" grpId="4" animBg="1"/>
      <p:bldP spid="70" grpId="5" animBg="1"/>
      <p:bldP spid="56" grpId="0" animBg="1"/>
      <p:bldP spid="56" grpId="1" animBg="1"/>
      <p:bldP spid="56" grpId="2" animBg="1"/>
      <p:bldP spid="55" grpId="0" build="allAtOnce"/>
      <p:bldP spid="55" grpId="1" build="allAtOnce"/>
      <p:bldP spid="66" grpId="0" animBg="1"/>
      <p:bldP spid="66" grpId="1" animBg="1"/>
      <p:bldP spid="66" grpId="2" animBg="1"/>
      <p:bldP spid="6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Evaluation: Setup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 Unicode MS" pitchFamily="34" charset="-128"/>
              <a:buNone/>
            </a:pPr>
            <a:r>
              <a:rPr lang="en-US" smtClean="0"/>
              <a:t>	Discrete-event simulator for space-partitioned MODs</a:t>
            </a:r>
          </a:p>
          <a:p>
            <a:pPr lvl="1"/>
            <a:endParaRPr lang="en-US" smtClean="0">
              <a:sym typeface="Mathematica1" pitchFamily="2" charset="2"/>
            </a:endParaRPr>
          </a:p>
          <a:p>
            <a:pPr>
              <a:buFont typeface="Arial Unicode MS" pitchFamily="34" charset="-128"/>
              <a:buNone/>
            </a:pPr>
            <a:r>
              <a:rPr lang="en-US" smtClean="0">
                <a:sym typeface="Mathematica1" pitchFamily="2" charset="2"/>
              </a:rPr>
              <a:t>	Performance metric: </a:t>
            </a:r>
            <a:r>
              <a:rPr lang="en-US" smtClean="0">
                <a:solidFill>
                  <a:schemeClr val="tx2"/>
                </a:solidFill>
                <a:sym typeface="Mathematica1" pitchFamily="2" charset="2"/>
              </a:rPr>
              <a:t>processing time </a:t>
            </a:r>
            <a:r>
              <a:rPr lang="en-US" smtClean="0">
                <a:sym typeface="Mathematica1" pitchFamily="2" charset="2"/>
              </a:rPr>
              <a:t>per query</a:t>
            </a:r>
          </a:p>
          <a:p>
            <a:pPr lvl="1"/>
            <a:r>
              <a:rPr lang="en-US" smtClean="0">
                <a:sym typeface="Mathematica1" pitchFamily="2" charset="2"/>
              </a:rPr>
              <a:t>Including network latencies, disk I/O times, and CPU times</a:t>
            </a:r>
          </a:p>
          <a:p>
            <a:pPr lvl="3"/>
            <a:endParaRPr lang="en-US" smtClean="0">
              <a:sym typeface="Mathematica1" pitchFamily="2" charset="2"/>
            </a:endParaRPr>
          </a:p>
          <a:p>
            <a:pPr>
              <a:buFont typeface="Arial Unicode MS" pitchFamily="34" charset="-128"/>
              <a:buNone/>
            </a:pPr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	Simulation time</a:t>
            </a:r>
          </a:p>
          <a:p>
            <a:pPr lvl="1"/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3⋅10</a:t>
            </a:r>
            <a:r>
              <a:rPr lang="en-US" baseline="30000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7 </a:t>
            </a:r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s ≈ 1</a:t>
            </a:r>
            <a:r>
              <a:rPr lang="en-US" baseline="-25000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 </a:t>
            </a:r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year</a:t>
            </a:r>
          </a:p>
          <a:p>
            <a:pPr lvl="3"/>
            <a:endParaRPr lang="en-US" smtClean="0">
              <a:ea typeface="Arial Unicode MS" pitchFamily="34" charset="-128"/>
              <a:cs typeface="Arial Unicode MS" pitchFamily="34" charset="-128"/>
              <a:sym typeface="Mathematica1" pitchFamily="2" charset="2"/>
            </a:endParaRPr>
          </a:p>
          <a:p>
            <a:pPr>
              <a:buFont typeface="Arial Unicode MS" pitchFamily="34" charset="-128"/>
              <a:buNone/>
            </a:pPr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	</a:t>
            </a:r>
            <a:r>
              <a:rPr lang="en-US" smtClean="0">
                <a:sym typeface="Mathematica1" pitchFamily="2" charset="2"/>
              </a:rPr>
              <a:t>Network of </a:t>
            </a:r>
            <a:r>
              <a:rPr lang="en-US" smtClean="0">
                <a:solidFill>
                  <a:schemeClr val="tx2"/>
                </a:solidFill>
                <a:sym typeface="Mathematica1" pitchFamily="2" charset="2"/>
              </a:rPr>
              <a:t>1000</a:t>
            </a:r>
            <a:r>
              <a:rPr lang="en-US" smtClean="0">
                <a:sym typeface="Mathematica1" pitchFamily="2" charset="2"/>
              </a:rPr>
              <a:t> MOD servers</a:t>
            </a:r>
          </a:p>
          <a:p>
            <a:pPr lvl="1"/>
            <a:r>
              <a:rPr lang="en-US" smtClean="0">
                <a:sym typeface="Mathematica1" pitchFamily="2" charset="2"/>
              </a:rPr>
              <a:t>Overall service area of </a:t>
            </a:r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9⋅10</a:t>
            </a:r>
            <a:r>
              <a:rPr lang="en-US" baseline="30000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6 </a:t>
            </a:r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km</a:t>
            </a:r>
            <a:r>
              <a:rPr lang="en-US" baseline="30000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2</a:t>
            </a:r>
            <a:r>
              <a:rPr lang="en-US" smtClean="0">
                <a:sym typeface="Mathematica1" pitchFamily="2" charset="2"/>
              </a:rPr>
              <a:t> – approximately continental U.S.</a:t>
            </a:r>
            <a:r>
              <a:rPr lang="en-US" smtClean="0">
                <a:ea typeface="Arial Unicode MS" pitchFamily="34" charset="-128"/>
                <a:cs typeface="Arial Unicode MS" pitchFamily="34" charset="-128"/>
                <a:sym typeface="Mathematica1" pitchFamily="2" charset="2"/>
              </a:rPr>
              <a:t>	</a:t>
            </a:r>
            <a:endParaRPr lang="en-US" smtClean="0">
              <a:sym typeface="Mathematica1" pitchFamily="2" charset="2"/>
            </a:endParaRPr>
          </a:p>
          <a:p>
            <a:pPr lvl="1"/>
            <a:r>
              <a:rPr lang="en-US" smtClean="0">
                <a:sym typeface="Mathematica1" pitchFamily="2" charset="2"/>
              </a:rPr>
              <a:t>Real network topology: AT&amp;T internet backbone</a:t>
            </a:r>
          </a:p>
          <a:p>
            <a:pPr lvl="2"/>
            <a:r>
              <a:rPr lang="en-US" smtClean="0">
                <a:sym typeface="Mathematica1" pitchFamily="2" charset="2"/>
              </a:rPr>
              <a:t>Each server is connected to geographically closest router</a:t>
            </a:r>
            <a:endParaRPr lang="en-US" smtClean="0">
              <a:ea typeface="Arial Unicode MS" pitchFamily="34" charset="-128"/>
              <a:cs typeface="Arial Unicode MS" pitchFamily="34" charset="-128"/>
              <a:sym typeface="Mathematica1" pitchFamily="2" charset="2"/>
            </a:endParaRPr>
          </a:p>
        </p:txBody>
      </p:sp>
      <p:sp>
        <p:nvSpPr>
          <p:cNvPr id="1126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E064ED-6A98-43F1-BF89-2C57363C0736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Vorlage_PPT_Verteilte_Systeme">
  <a:themeElements>
    <a:clrScheme name="Vorlage_PPT_Verteilte_Systeme 1">
      <a:dk1>
        <a:srgbClr val="000000"/>
      </a:dk1>
      <a:lt1>
        <a:srgbClr val="FFFFFF"/>
      </a:lt1>
      <a:dk2>
        <a:srgbClr val="0066CC"/>
      </a:dk2>
      <a:lt2>
        <a:srgbClr val="868686"/>
      </a:lt2>
      <a:accent1>
        <a:srgbClr val="FFFF99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FFCA"/>
      </a:accent5>
      <a:accent6>
        <a:srgbClr val="E70000"/>
      </a:accent6>
      <a:hlink>
        <a:srgbClr val="0066CC"/>
      </a:hlink>
      <a:folHlink>
        <a:srgbClr val="1CB63D"/>
      </a:folHlink>
    </a:clrScheme>
    <a:fontScheme name="Vorlage_PPT_Verteilte_Systeme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Vorlage_PPT_Verteilte_Systeme 1">
        <a:dk1>
          <a:srgbClr val="000000"/>
        </a:dk1>
        <a:lt1>
          <a:srgbClr val="FFFFFF"/>
        </a:lt1>
        <a:dk2>
          <a:srgbClr val="0066CC"/>
        </a:dk2>
        <a:lt2>
          <a:srgbClr val="868686"/>
        </a:lt2>
        <a:accent1>
          <a:srgbClr val="FFFF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E70000"/>
        </a:accent6>
        <a:hlink>
          <a:srgbClr val="0066CC"/>
        </a:hlink>
        <a:folHlink>
          <a:srgbClr val="1CB6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PPT_Verteilte_Systeme 2">
        <a:dk1>
          <a:srgbClr val="000000"/>
        </a:dk1>
        <a:lt1>
          <a:srgbClr val="FFFFFF"/>
        </a:lt1>
        <a:dk2>
          <a:srgbClr val="045EBC"/>
        </a:dk2>
        <a:lt2>
          <a:srgbClr val="EAF0F6"/>
        </a:lt2>
        <a:accent1>
          <a:srgbClr val="B5CADE"/>
        </a:accent1>
        <a:accent2>
          <a:srgbClr val="C72418"/>
        </a:accent2>
        <a:accent3>
          <a:srgbClr val="FFFFFF"/>
        </a:accent3>
        <a:accent4>
          <a:srgbClr val="000000"/>
        </a:accent4>
        <a:accent5>
          <a:srgbClr val="D7E1EC"/>
        </a:accent5>
        <a:accent6>
          <a:srgbClr val="B42015"/>
        </a:accent6>
        <a:hlink>
          <a:srgbClr val="637008"/>
        </a:hlink>
        <a:folHlink>
          <a:srgbClr val="D9DEB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Vorlage_PPT_Verteilte_Systeme</Template>
  <TotalTime>0</TotalTime>
  <Words>354</Words>
  <Application>Microsoft Office PowerPoint</Application>
  <PresentationFormat>Bildschirmpräsentation (4:3)</PresentationFormat>
  <Paragraphs>295</Paragraphs>
  <Slides>18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7" baseType="lpstr">
      <vt:lpstr>Arial</vt:lpstr>
      <vt:lpstr>Arial Unicode MS</vt:lpstr>
      <vt:lpstr>Courier New</vt:lpstr>
      <vt:lpstr>Tahoma</vt:lpstr>
      <vt:lpstr>Wingdings</vt:lpstr>
      <vt:lpstr>Mathematica1</vt:lpstr>
      <vt:lpstr>Wingdings 2</vt:lpstr>
      <vt:lpstr>Vorlage_PPT_Verteilte_Systeme</vt:lpstr>
      <vt:lpstr>Photo Editor Photo</vt:lpstr>
      <vt:lpstr>Scalable Processing of Trajectory-Based Queries in Space-Partitioned Moving Objects Databases</vt:lpstr>
      <vt:lpstr>Outline</vt:lpstr>
      <vt:lpstr>Motivation and Problem</vt:lpstr>
      <vt:lpstr>System Model</vt:lpstr>
      <vt:lpstr>Basic Processing Scheme</vt:lpstr>
      <vt:lpstr>DTI: Distributed Trajectory Index</vt:lpstr>
      <vt:lpstr>DTI: Distributed Trajectory Index (2)</vt:lpstr>
      <vt:lpstr>DTI+S: Enhanced DTI with Summaries</vt:lpstr>
      <vt:lpstr>Evaluation: Setup</vt:lpstr>
      <vt:lpstr>Evaluation: Setup (2)</vt:lpstr>
      <vt:lpstr>Routing Time against Number of DTI Nodes</vt:lpstr>
      <vt:lpstr>Processing Time against Queried Time</vt:lpstr>
      <vt:lpstr>Related Work</vt:lpstr>
      <vt:lpstr>Summary</vt:lpstr>
      <vt:lpstr>Thank you for your attention!</vt:lpstr>
      <vt:lpstr>Backup Slides</vt:lpstr>
      <vt:lpstr>Motivation and Problem</vt:lpstr>
      <vt:lpstr>Routing Time against Routing Distance</vt:lpstr>
    </vt:vector>
  </TitlesOfParts>
  <Company>IPVS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Ralph Lange</dc:creator>
  <cp:lastModifiedBy>Lange</cp:lastModifiedBy>
  <cp:revision>312</cp:revision>
  <dcterms:created xsi:type="dcterms:W3CDTF">2008-07-01T06:31:08Z</dcterms:created>
  <dcterms:modified xsi:type="dcterms:W3CDTF">2012-03-20T20:38:47Z</dcterms:modified>
</cp:coreProperties>
</file>