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80" r:id="rId5"/>
    <p:sldId id="281" r:id="rId6"/>
    <p:sldId id="282" r:id="rId7"/>
    <p:sldId id="283" r:id="rId8"/>
    <p:sldId id="284" r:id="rId9"/>
    <p:sldId id="287" r:id="rId10"/>
    <p:sldId id="285" r:id="rId11"/>
    <p:sldId id="286" r:id="rId12"/>
    <p:sldId id="288" r:id="rId13"/>
    <p:sldId id="289" r:id="rId14"/>
    <p:sldId id="290" r:id="rId15"/>
    <p:sldId id="292" r:id="rId16"/>
    <p:sldId id="293" r:id="rId17"/>
    <p:sldId id="277" r:id="rId18"/>
  </p:sldIdLst>
  <p:sldSz cx="9144000" cy="6858000" type="screen4x3"/>
  <p:notesSz cx="6858000" cy="9144000"/>
  <p:embeddedFontLst>
    <p:embeddedFont>
      <p:font typeface="Calibri" pitchFamily="34" charset="0"/>
      <p:regular r:id="rId20"/>
      <p:bold r:id="rId21"/>
      <p:italic r:id="rId22"/>
      <p:boldItalic r:id="rId23"/>
    </p:embeddedFont>
    <p:embeddedFont>
      <p:font typeface="Tahoma" pitchFamily="34" charset="0"/>
      <p:regular r:id="rId24"/>
      <p:bold r:id="rId25"/>
    </p:embeddedFont>
    <p:embeddedFont>
      <p:font typeface="Arial Unicode MS" pitchFamily="34" charset="-128"/>
      <p:regular r:id="rId26"/>
    </p:embeddedFont>
    <p:embeddedFont>
      <p:font typeface="Mathematica7" pitchFamily="2" charset="0"/>
      <p:regular r:id="rId27"/>
      <p:bold r:id="rId28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40" autoAdjust="0"/>
    <p:restoredTop sz="94660"/>
  </p:normalViewPr>
  <p:slideViewPr>
    <p:cSldViewPr>
      <p:cViewPr>
        <p:scale>
          <a:sx n="100" d="100"/>
          <a:sy n="100" d="100"/>
        </p:scale>
        <p:origin x="-678" y="-162"/>
      </p:cViewPr>
      <p:guideLst>
        <p:guide orient="horz" pos="2840"/>
        <p:guide orient="horz" pos="1434"/>
        <p:guide orient="horz" pos="164"/>
        <p:guide orient="horz" pos="3974"/>
        <p:guide orient="horz" pos="346"/>
        <p:guide orient="horz" pos="4156"/>
        <p:guide pos="3833"/>
        <p:guide pos="1927"/>
        <p:guide pos="158"/>
        <p:guide pos="5602"/>
        <p:guide pos="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6593-79B6-4FFF-93FC-593DEE3FA70F}" type="datetimeFigureOut">
              <a:rPr lang="de-DE" smtClean="0"/>
              <a:pPr/>
              <a:t>25.03.2012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585A2-09E6-4F53-96D3-16F73D71ADA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5834063" cy="102551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4" name="Gerade Verbindung 3"/>
          <p:cNvCxnSpPr/>
          <p:nvPr userDrawn="1"/>
        </p:nvCxnSpPr>
        <p:spPr>
          <a:xfrm rot="10800000">
            <a:off x="7429520" y="6308725"/>
            <a:ext cx="1714480" cy="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 userDrawn="1"/>
        </p:nvSpPr>
        <p:spPr>
          <a:xfrm>
            <a:off x="8143900" y="6286520"/>
            <a:ext cx="749275" cy="461665"/>
          </a:xfrm>
          <a:prstGeom prst="rect">
            <a:avLst/>
          </a:prstGeom>
          <a:noFill/>
        </p:spPr>
        <p:txBody>
          <a:bodyPr wrap="none" lIns="0" rIns="0" rtlCol="0" anchor="b" anchorCtr="0">
            <a:noAutofit/>
          </a:bodyPr>
          <a:lstStyle/>
          <a:p>
            <a:pPr algn="r"/>
            <a:fld id="{A468B4CA-57A5-44F4-B401-5ED3E6302D07}" type="slidenum">
              <a:rPr lang="en-US" sz="1800" smtClean="0">
                <a:solidFill>
                  <a:schemeClr val="tx2"/>
                </a:solidFill>
              </a:rPr>
              <a:pPr algn="r"/>
              <a:t>‹Nr.›</a:t>
            </a:fld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71613"/>
            <a:ext cx="8229600" cy="2000264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2"/>
          <p:cNvSpPr>
            <a:spLocks noGrp="1"/>
          </p:cNvSpPr>
          <p:nvPr>
            <p:ph idx="10"/>
          </p:nvPr>
        </p:nvSpPr>
        <p:spPr>
          <a:xfrm>
            <a:off x="250825" y="4000504"/>
            <a:ext cx="8229600" cy="2000264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 rot="10800000">
            <a:off x="7429520" y="6308725"/>
            <a:ext cx="1714480" cy="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 userDrawn="1"/>
        </p:nvSpPr>
        <p:spPr>
          <a:xfrm>
            <a:off x="8143900" y="6286520"/>
            <a:ext cx="749275" cy="461665"/>
          </a:xfrm>
          <a:prstGeom prst="rect">
            <a:avLst/>
          </a:prstGeom>
          <a:noFill/>
        </p:spPr>
        <p:txBody>
          <a:bodyPr wrap="none" lIns="0" rIns="0" rtlCol="0" anchor="b" anchorCtr="0">
            <a:noAutofit/>
          </a:bodyPr>
          <a:lstStyle/>
          <a:p>
            <a:pPr algn="r"/>
            <a:fld id="{A468B4CA-57A5-44F4-B401-5ED3E6302D07}" type="slidenum">
              <a:rPr lang="en-US" sz="1800" smtClean="0">
                <a:solidFill>
                  <a:schemeClr val="tx2"/>
                </a:solidFill>
              </a:rPr>
              <a:pPr algn="r"/>
              <a:t>‹Nr.›</a:t>
            </a:fld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5834063" cy="1025510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cxnSp>
        <p:nvCxnSpPr>
          <p:cNvPr id="3" name="Gerade Verbindung 2"/>
          <p:cNvCxnSpPr/>
          <p:nvPr userDrawn="1"/>
        </p:nvCxnSpPr>
        <p:spPr>
          <a:xfrm rot="10800000">
            <a:off x="7429520" y="6308725"/>
            <a:ext cx="1714480" cy="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 userDrawn="1"/>
        </p:nvSpPr>
        <p:spPr>
          <a:xfrm>
            <a:off x="8143900" y="6286520"/>
            <a:ext cx="749275" cy="461665"/>
          </a:xfrm>
          <a:prstGeom prst="rect">
            <a:avLst/>
          </a:prstGeom>
          <a:noFill/>
        </p:spPr>
        <p:txBody>
          <a:bodyPr wrap="none" lIns="0" rIns="0" rtlCol="0" anchor="b" anchorCtr="0">
            <a:noAutofit/>
          </a:bodyPr>
          <a:lstStyle/>
          <a:p>
            <a:pPr algn="r"/>
            <a:fld id="{A468B4CA-57A5-44F4-B401-5ED3E6302D07}" type="slidenum">
              <a:rPr lang="en-US" sz="1800" smtClean="0">
                <a:solidFill>
                  <a:schemeClr val="tx2"/>
                </a:solidFill>
              </a:rPr>
              <a:pPr algn="r"/>
              <a:t>‹Nr.›</a:t>
            </a:fld>
            <a:endParaRPr lang="en-US" sz="1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5834063" cy="10255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571612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14000"/>
        </a:lnSpc>
        <a:spcBef>
          <a:spcPct val="20000"/>
        </a:spcBef>
        <a:buClr>
          <a:schemeClr val="tx2"/>
        </a:buClr>
        <a:buSzPct val="100000"/>
        <a:buFont typeface="Tahoma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8000" indent="-216000" algn="l" defTabSz="914400" rtl="0" eaLnBrk="1" latinLnBrk="0" hangingPunct="1">
        <a:lnSpc>
          <a:spcPct val="114000"/>
        </a:lnSpc>
        <a:spcBef>
          <a:spcPct val="20000"/>
        </a:spcBef>
        <a:buClr>
          <a:schemeClr val="tx2"/>
        </a:buClr>
        <a:buSzPct val="120000"/>
        <a:buFont typeface="Tahoma" pitchFamily="34" charset="0"/>
        <a:buChar char="◦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16000" algn="l" defTabSz="914400" rtl="0" eaLnBrk="1" latinLnBrk="0" hangingPunct="1">
        <a:lnSpc>
          <a:spcPct val="114000"/>
        </a:lnSpc>
        <a:spcBef>
          <a:spcPct val="20000"/>
        </a:spcBef>
        <a:buClr>
          <a:schemeClr val="tx2"/>
        </a:buClr>
        <a:buSzPct val="120000"/>
        <a:buFont typeface="Tahoma" pitchFamily="34" charset="0"/>
        <a:buChar char="▪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00" indent="-216000" algn="l" defTabSz="914400" rtl="0" eaLnBrk="1" latinLnBrk="0" hangingPunct="1">
        <a:lnSpc>
          <a:spcPct val="114000"/>
        </a:lnSpc>
        <a:spcBef>
          <a:spcPct val="20000"/>
        </a:spcBef>
        <a:buClr>
          <a:schemeClr val="tx2"/>
        </a:buClr>
        <a:buSzPct val="120000"/>
        <a:buFont typeface="Tahoma" pitchFamily="34" charset="0"/>
        <a:buChar char="▫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944000" indent="-216000" algn="l" defTabSz="914400" rtl="0" eaLnBrk="1" latinLnBrk="0" hangingPunct="1">
        <a:lnSpc>
          <a:spcPct val="114000"/>
        </a:lnSpc>
        <a:spcBef>
          <a:spcPct val="20000"/>
        </a:spcBef>
        <a:buClr>
          <a:schemeClr val="tx2"/>
        </a:buClr>
        <a:buSzPct val="120000"/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0825" y="2276474"/>
            <a:ext cx="8642350" cy="1866905"/>
          </a:xfrm>
        </p:spPr>
        <p:txBody>
          <a:bodyPr anchor="ctr" anchorCtr="0">
            <a:noAutofit/>
          </a:bodyPr>
          <a:lstStyle/>
          <a:p>
            <a:r>
              <a:rPr lang="en-US" sz="4400" dirty="0" smtClean="0">
                <a:solidFill>
                  <a:schemeClr val="tx2"/>
                </a:solidFill>
                <a:latin typeface="+mn-lt"/>
              </a:rPr>
              <a:t>Remote Real-Time</a:t>
            </a:r>
            <a:br>
              <a:rPr lang="en-US" sz="4400" dirty="0" smtClean="0">
                <a:solidFill>
                  <a:schemeClr val="tx2"/>
                </a:solidFill>
                <a:latin typeface="+mn-lt"/>
              </a:rPr>
            </a:br>
            <a:r>
              <a:rPr lang="en-US" sz="4400" dirty="0" smtClean="0">
                <a:solidFill>
                  <a:schemeClr val="tx2"/>
                </a:solidFill>
                <a:latin typeface="+mn-lt"/>
              </a:rPr>
              <a:t>Trajectory Simplification</a:t>
            </a:r>
            <a:endParaRPr lang="en-U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00570"/>
            <a:ext cx="6400800" cy="1785950"/>
          </a:xfrm>
        </p:spPr>
        <p:txBody>
          <a:bodyPr anchor="b" anchorCtr="0">
            <a:normAutofit/>
          </a:bodyPr>
          <a:lstStyle/>
          <a:p>
            <a:r>
              <a:rPr lang="de-DE" u="sng" dirty="0" smtClean="0">
                <a:solidFill>
                  <a:schemeClr val="tx1"/>
                </a:solidFill>
              </a:rPr>
              <a:t>Ralph Lange</a:t>
            </a:r>
            <a:r>
              <a:rPr lang="de-DE" dirty="0" smtClean="0">
                <a:solidFill>
                  <a:schemeClr val="tx1"/>
                </a:solidFill>
              </a:rPr>
              <a:t>, Tobias Farrell, Frank Dürr, Kurt Rothermel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Institute of Parallel and Distributed Systems (IPVS)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Universität Stuttgart, Germany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firstname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i="1" dirty="0" smtClean="0">
                <a:solidFill>
                  <a:schemeClr val="tx1"/>
                </a:solidFill>
              </a:rPr>
              <a:t>lastname</a:t>
            </a:r>
            <a:r>
              <a:rPr lang="en-US" dirty="0" smtClean="0">
                <a:solidFill>
                  <a:schemeClr val="tx1"/>
                </a:solidFill>
              </a:rPr>
              <a:t>@ipvs.uni-stuttgart.de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308465" y="597516"/>
            <a:ext cx="2191833" cy="620237"/>
            <a:chOff x="703263" y="1063029"/>
            <a:chExt cx="2191833" cy="620237"/>
          </a:xfrm>
        </p:grpSpPr>
        <p:pic>
          <p:nvPicPr>
            <p:cNvPr id="6" name="Picture 37" descr="NEXUS_Logo_PP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4375" y="1063029"/>
              <a:ext cx="2180721" cy="429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703263" y="1498600"/>
              <a:ext cx="218700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52463">
                <a:spcAft>
                  <a:spcPts val="600"/>
                </a:spcAft>
                <a:defRPr/>
              </a:pPr>
              <a:r>
                <a:rPr lang="en-US" sz="1200" b="1" dirty="0" smtClean="0">
                  <a:solidFill>
                    <a:schemeClr val="tx2"/>
                  </a:solidFill>
                </a:rPr>
                <a:t>Collaborative Research Center </a:t>
              </a:r>
              <a:r>
                <a:rPr lang="en-US" sz="1200" b="1" dirty="0">
                  <a:solidFill>
                    <a:schemeClr val="tx2"/>
                  </a:solidFill>
                </a:rPr>
                <a:t>627</a:t>
              </a:r>
              <a:endParaRPr lang="en-US" sz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147364" y="571480"/>
            <a:ext cx="2710916" cy="1077218"/>
            <a:chOff x="5500694" y="981075"/>
            <a:chExt cx="2710916" cy="1077218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6572250" y="981075"/>
              <a:ext cx="163936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defTabSz="652463">
                <a:spcAft>
                  <a:spcPts val="600"/>
                </a:spcAft>
                <a:defRPr/>
              </a:pPr>
              <a:r>
                <a:rPr lang="en-GB" sz="1200" b="1" dirty="0" err="1">
                  <a:solidFill>
                    <a:schemeClr val="tx2"/>
                  </a:solidFill>
                </a:rPr>
                <a:t>Universität</a:t>
              </a:r>
              <a:r>
                <a:rPr lang="en-GB" sz="1200" b="1" dirty="0">
                  <a:solidFill>
                    <a:schemeClr val="tx2"/>
                  </a:solidFill>
                </a:rPr>
                <a:t> Stuttgart</a:t>
              </a:r>
            </a:p>
            <a:p>
              <a:pPr defTabSz="652463">
                <a:spcAft>
                  <a:spcPts val="600"/>
                </a:spcAft>
                <a:defRPr/>
              </a:pPr>
              <a:r>
                <a:rPr lang="en-GB" sz="1200" dirty="0" smtClean="0">
                  <a:solidFill>
                    <a:schemeClr val="tx2"/>
                  </a:solidFill>
                </a:rPr>
                <a:t>Institute of Parallel and</a:t>
              </a:r>
              <a:br>
                <a:rPr lang="en-GB" sz="1200" dirty="0" smtClean="0">
                  <a:solidFill>
                    <a:schemeClr val="tx2"/>
                  </a:solidFill>
                </a:rPr>
              </a:br>
              <a:r>
                <a:rPr lang="en-GB" sz="1200" dirty="0" smtClean="0">
                  <a:solidFill>
                    <a:schemeClr val="tx2"/>
                  </a:solidFill>
                </a:rPr>
                <a:t>Distributed Systems </a:t>
              </a:r>
              <a:r>
                <a:rPr lang="en-GB" sz="1200" dirty="0">
                  <a:solidFill>
                    <a:schemeClr val="tx2"/>
                  </a:solidFill>
                </a:rPr>
                <a:t>(IPVS)</a:t>
              </a:r>
            </a:p>
            <a:p>
              <a:pPr defTabSz="652463">
                <a:spcAft>
                  <a:spcPts val="425"/>
                </a:spcAft>
                <a:defRPr/>
              </a:pPr>
              <a:r>
                <a:rPr lang="en-GB" sz="1200" dirty="0" err="1">
                  <a:solidFill>
                    <a:schemeClr val="tx2"/>
                  </a:solidFill>
                </a:rPr>
                <a:t>Universitätsstraße</a:t>
              </a:r>
              <a:r>
                <a:rPr lang="en-GB" sz="1200" dirty="0">
                  <a:solidFill>
                    <a:schemeClr val="tx2"/>
                  </a:solidFill>
                </a:rPr>
                <a:t> 38</a:t>
              </a:r>
              <a:br>
                <a:rPr lang="en-GB" sz="1200" dirty="0">
                  <a:solidFill>
                    <a:schemeClr val="tx2"/>
                  </a:solidFill>
                </a:rPr>
              </a:br>
              <a:r>
                <a:rPr lang="en-GB" sz="1200" dirty="0">
                  <a:solidFill>
                    <a:schemeClr val="tx2"/>
                  </a:solidFill>
                </a:rPr>
                <a:t>70569 </a:t>
              </a:r>
              <a:r>
                <a:rPr lang="en-GB" sz="1200" dirty="0" smtClean="0">
                  <a:solidFill>
                    <a:schemeClr val="tx2"/>
                  </a:solidFill>
                </a:rPr>
                <a:t>Stuttgart, Germany</a:t>
              </a:r>
              <a:endParaRPr lang="en-GB" sz="1200" dirty="0">
                <a:solidFill>
                  <a:schemeClr val="tx2"/>
                </a:solidFill>
              </a:endParaRPr>
            </a:p>
          </p:txBody>
        </p:sp>
        <p:pic>
          <p:nvPicPr>
            <p:cNvPr id="5" name="Picture 3" descr="uni-logo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500694" y="1041053"/>
              <a:ext cx="955675" cy="957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5834063" cy="1025510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tx2"/>
                </a:solidFill>
              </a:rPr>
              <a:t>GRTS</a:t>
            </a:r>
            <a:r>
              <a:rPr lang="en-US" sz="5400" baseline="30000" dirty="0" err="1" smtClean="0">
                <a:solidFill>
                  <a:schemeClr val="tx2"/>
                </a:solidFill>
              </a:rPr>
              <a:t>Sec</a:t>
            </a:r>
            <a:endParaRPr lang="en-US" sz="5400" baseline="30000" dirty="0">
              <a:solidFill>
                <a:schemeClr val="tx2"/>
              </a:solidFill>
            </a:endParaRPr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71406" y="1571613"/>
            <a:ext cx="8229600" cy="85725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Section heuristic [e.g., </a:t>
            </a:r>
            <a:r>
              <a:rPr lang="en-US" dirty="0" err="1" smtClean="0"/>
              <a:t>Meratnia</a:t>
            </a:r>
            <a:r>
              <a:rPr lang="en-US" dirty="0" smtClean="0"/>
              <a:t> and de By 2004]</a:t>
            </a:r>
          </a:p>
          <a:p>
            <a:pPr lvl="1"/>
            <a:r>
              <a:rPr lang="en-US" dirty="0" smtClean="0"/>
              <a:t>Simple, greedy online algorithm</a:t>
            </a:r>
            <a:endParaRPr lang="en-US" dirty="0"/>
          </a:p>
        </p:txBody>
      </p:sp>
      <p:sp>
        <p:nvSpPr>
          <p:cNvPr id="5" name="Inhaltsplatzhalter 4"/>
          <p:cNvSpPr>
            <a:spLocks noGrp="1"/>
          </p:cNvSpPr>
          <p:nvPr>
            <p:ph idx="10"/>
          </p:nvPr>
        </p:nvSpPr>
        <p:spPr>
          <a:xfrm>
            <a:off x="71406" y="4286256"/>
            <a:ext cx="8229600" cy="2000264"/>
          </a:xfrm>
        </p:spPr>
        <p:txBody>
          <a:bodyPr anchor="b" anchorCtr="0"/>
          <a:lstStyle/>
          <a:p>
            <a:pPr>
              <a:buNone/>
            </a:pPr>
            <a:r>
              <a:rPr lang="en-US" dirty="0" smtClean="0"/>
              <a:t>	Details of </a:t>
            </a:r>
            <a:r>
              <a:rPr lang="en-US" dirty="0" err="1" smtClean="0"/>
              <a:t>GRTS</a:t>
            </a:r>
            <a:r>
              <a:rPr lang="en-US" baseline="30000" dirty="0" err="1" smtClean="0"/>
              <a:t>Sec</a:t>
            </a:r>
            <a:endParaRPr lang="en-US" baseline="30000" dirty="0" smtClean="0"/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Per-sense </a:t>
            </a:r>
            <a:r>
              <a:rPr lang="en-US" dirty="0" smtClean="0"/>
              <a:t>rather than per-update simplification</a:t>
            </a:r>
          </a:p>
          <a:p>
            <a:pPr lvl="2"/>
            <a:r>
              <a:rPr lang="en-US" dirty="0" smtClean="0"/>
              <a:t>LDR does not influence simplification</a:t>
            </a:r>
          </a:p>
          <a:p>
            <a:pPr lvl="1"/>
            <a:r>
              <a:rPr lang="en-US" dirty="0" smtClean="0"/>
              <a:t>Paper gives </a:t>
            </a:r>
            <a:r>
              <a:rPr lang="en-US" dirty="0" smtClean="0">
                <a:solidFill>
                  <a:schemeClr val="tx2"/>
                </a:solidFill>
              </a:rPr>
              <a:t>improved</a:t>
            </a:r>
            <a:r>
              <a:rPr lang="en-US" dirty="0" smtClean="0"/>
              <a:t> version of section heuristic</a:t>
            </a:r>
            <a:endParaRPr lang="en-US" dirty="0"/>
          </a:p>
        </p:txBody>
      </p:sp>
      <p:sp>
        <p:nvSpPr>
          <p:cNvPr id="6" name="Freihandform 5"/>
          <p:cNvSpPr>
            <a:spLocks noChangeArrowheads="1"/>
          </p:cNvSpPr>
          <p:nvPr/>
        </p:nvSpPr>
        <p:spPr bwMode="auto">
          <a:xfrm>
            <a:off x="471488" y="2914655"/>
            <a:ext cx="7273925" cy="1136650"/>
          </a:xfrm>
          <a:custGeom>
            <a:avLst/>
            <a:gdLst>
              <a:gd name="T0" fmla="*/ 0 w 5986356"/>
              <a:gd name="T1" fmla="*/ 42191 h 1136940"/>
              <a:gd name="T2" fmla="*/ 7181195 w 5986356"/>
              <a:gd name="T3" fmla="*/ 422498 h 1136940"/>
              <a:gd name="T4" fmla="*/ 11459846 w 5986356"/>
              <a:gd name="T5" fmla="*/ 884685 h 1136940"/>
              <a:gd name="T6" fmla="*/ 14159286 w 5986356"/>
              <a:gd name="T7" fmla="*/ 1130098 h 1136940"/>
              <a:gd name="T8" fmla="*/ 20416562 w 5986356"/>
              <a:gd name="T9" fmla="*/ 908354 h 1136940"/>
              <a:gd name="T10" fmla="*/ 25184686 w 5986356"/>
              <a:gd name="T11" fmla="*/ 855259 h 1136940"/>
              <a:gd name="T12" fmla="*/ 29026586 w 5986356"/>
              <a:gd name="T13" fmla="*/ 684334 h 1136940"/>
              <a:gd name="T14" fmla="*/ 36679921 w 5986356"/>
              <a:gd name="T15" fmla="*/ 100288 h 1136940"/>
              <a:gd name="T16" fmla="*/ 41999683 w 5986356"/>
              <a:gd name="T17" fmla="*/ 82588 h 11369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86356"/>
              <a:gd name="T28" fmla="*/ 0 h 1136940"/>
              <a:gd name="T29" fmla="*/ 5986356 w 5986356"/>
              <a:gd name="T30" fmla="*/ 1136940 h 11369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86356" h="1136940">
                <a:moveTo>
                  <a:pt x="0" y="42301"/>
                </a:moveTo>
                <a:cubicBezTo>
                  <a:pt x="224456" y="82153"/>
                  <a:pt x="751325" y="282804"/>
                  <a:pt x="1023560" y="423578"/>
                </a:cubicBezTo>
                <a:cubicBezTo>
                  <a:pt x="1295795" y="564352"/>
                  <a:pt x="1467643" y="768711"/>
                  <a:pt x="1633411" y="886945"/>
                </a:cubicBezTo>
                <a:cubicBezTo>
                  <a:pt x="1799179" y="1005180"/>
                  <a:pt x="1805398" y="1129030"/>
                  <a:pt x="2018170" y="1132985"/>
                </a:cubicBezTo>
                <a:cubicBezTo>
                  <a:pt x="2230942" y="1136940"/>
                  <a:pt x="2648127" y="956597"/>
                  <a:pt x="2910042" y="910674"/>
                </a:cubicBezTo>
                <a:cubicBezTo>
                  <a:pt x="3171957" y="864751"/>
                  <a:pt x="3385125" y="894878"/>
                  <a:pt x="3589662" y="857446"/>
                </a:cubicBezTo>
                <a:cubicBezTo>
                  <a:pt x="3794199" y="820014"/>
                  <a:pt x="3864186" y="812234"/>
                  <a:pt x="4137263" y="686084"/>
                </a:cubicBezTo>
                <a:cubicBezTo>
                  <a:pt x="4410340" y="559934"/>
                  <a:pt x="4919944" y="201096"/>
                  <a:pt x="5228126" y="100548"/>
                </a:cubicBezTo>
                <a:cubicBezTo>
                  <a:pt x="5536308" y="0"/>
                  <a:pt x="5986356" y="82798"/>
                  <a:pt x="5986356" y="82798"/>
                </a:cubicBezTo>
              </a:path>
            </a:pathLst>
          </a:custGeom>
          <a:noFill/>
          <a:ln w="38100" algn="ctr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3783013" y="3786193"/>
            <a:ext cx="142875" cy="144462"/>
            <a:chOff x="5103" y="3294"/>
            <a:chExt cx="272" cy="272"/>
          </a:xfrm>
        </p:grpSpPr>
        <p:sp>
          <p:nvSpPr>
            <p:cNvPr id="8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9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1" name="Group 102"/>
          <p:cNvGrpSpPr>
            <a:grpSpLocks/>
          </p:cNvGrpSpPr>
          <p:nvPr/>
        </p:nvGrpSpPr>
        <p:grpSpPr bwMode="auto">
          <a:xfrm>
            <a:off x="5905500" y="3303593"/>
            <a:ext cx="142875" cy="144462"/>
            <a:chOff x="5103" y="3294"/>
            <a:chExt cx="272" cy="272"/>
          </a:xfrm>
        </p:grpSpPr>
        <p:sp>
          <p:nvSpPr>
            <p:cNvPr id="12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3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4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5" name="Group 102"/>
          <p:cNvGrpSpPr>
            <a:grpSpLocks/>
          </p:cNvGrpSpPr>
          <p:nvPr/>
        </p:nvGrpSpPr>
        <p:grpSpPr bwMode="auto">
          <a:xfrm>
            <a:off x="6465888" y="3043243"/>
            <a:ext cx="142875" cy="144462"/>
            <a:chOff x="5103" y="3294"/>
            <a:chExt cx="272" cy="272"/>
          </a:xfrm>
        </p:grpSpPr>
        <p:sp>
          <p:nvSpPr>
            <p:cNvPr id="16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7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9" name="Group 102"/>
          <p:cNvGrpSpPr>
            <a:grpSpLocks/>
          </p:cNvGrpSpPr>
          <p:nvPr/>
        </p:nvGrpSpPr>
        <p:grpSpPr bwMode="auto">
          <a:xfrm>
            <a:off x="6996113" y="2881318"/>
            <a:ext cx="142875" cy="144462"/>
            <a:chOff x="5103" y="3294"/>
            <a:chExt cx="272" cy="272"/>
          </a:xfrm>
        </p:grpSpPr>
        <p:sp>
          <p:nvSpPr>
            <p:cNvPr id="20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1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2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3" name="Text Box 136"/>
          <p:cNvSpPr txBox="1">
            <a:spLocks noChangeArrowheads="1"/>
          </p:cNvSpPr>
          <p:nvPr/>
        </p:nvSpPr>
        <p:spPr bwMode="auto">
          <a:xfrm>
            <a:off x="3786188" y="3856043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4</a:t>
            </a:r>
          </a:p>
        </p:txBody>
      </p: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4514850" y="3724280"/>
            <a:ext cx="142875" cy="144463"/>
            <a:chOff x="5103" y="3294"/>
            <a:chExt cx="272" cy="272"/>
          </a:xfrm>
        </p:grpSpPr>
        <p:sp>
          <p:nvSpPr>
            <p:cNvPr id="25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6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8" name="Group 102"/>
          <p:cNvGrpSpPr>
            <a:grpSpLocks/>
          </p:cNvGrpSpPr>
          <p:nvPr/>
        </p:nvGrpSpPr>
        <p:grpSpPr bwMode="auto">
          <a:xfrm>
            <a:off x="5172075" y="3619505"/>
            <a:ext cx="142875" cy="144463"/>
            <a:chOff x="5103" y="3294"/>
            <a:chExt cx="272" cy="272"/>
          </a:xfrm>
        </p:grpSpPr>
        <p:sp>
          <p:nvSpPr>
            <p:cNvPr id="29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30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1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2" name="Text Box 136"/>
          <p:cNvSpPr txBox="1">
            <a:spLocks noChangeArrowheads="1"/>
          </p:cNvSpPr>
          <p:nvPr/>
        </p:nvSpPr>
        <p:spPr bwMode="auto">
          <a:xfrm>
            <a:off x="3786188" y="3867155"/>
            <a:ext cx="604837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4</a:t>
            </a:r>
            <a:r>
              <a:rPr lang="en-US"/>
              <a:t>=</a:t>
            </a:r>
            <a:r>
              <a:rPr lang="en-US" i="1"/>
              <a:t>u</a:t>
            </a:r>
            <a:r>
              <a:rPr lang="en-US" i="1" baseline="-25000"/>
              <a:t>m</a:t>
            </a:r>
          </a:p>
        </p:txBody>
      </p:sp>
      <p:sp>
        <p:nvSpPr>
          <p:cNvPr id="33" name="Text Box 136"/>
          <p:cNvSpPr txBox="1">
            <a:spLocks noChangeArrowheads="1"/>
          </p:cNvSpPr>
          <p:nvPr/>
        </p:nvSpPr>
        <p:spPr bwMode="auto">
          <a:xfrm>
            <a:off x="6448425" y="3141668"/>
            <a:ext cx="60483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5</a:t>
            </a:r>
            <a:r>
              <a:rPr lang="en-US"/>
              <a:t>=</a:t>
            </a:r>
            <a:r>
              <a:rPr lang="en-US" i="1"/>
              <a:t>u</a:t>
            </a:r>
            <a:r>
              <a:rPr lang="en-US" i="1" baseline="-25000"/>
              <a:t>m</a:t>
            </a:r>
          </a:p>
        </p:txBody>
      </p:sp>
      <p:grpSp>
        <p:nvGrpSpPr>
          <p:cNvPr id="34" name="Gruppieren 85"/>
          <p:cNvGrpSpPr>
            <a:grpSpLocks/>
          </p:cNvGrpSpPr>
          <p:nvPr/>
        </p:nvGrpSpPr>
        <p:grpSpPr bwMode="auto">
          <a:xfrm>
            <a:off x="3843338" y="3684593"/>
            <a:ext cx="1395412" cy="163512"/>
            <a:chOff x="4531515" y="3045595"/>
            <a:chExt cx="1393566" cy="164329"/>
          </a:xfrm>
        </p:grpSpPr>
        <p:cxnSp>
          <p:nvCxnSpPr>
            <p:cNvPr id="35" name="Gerade Verbindung 34"/>
            <p:cNvCxnSpPr/>
            <p:nvPr/>
          </p:nvCxnSpPr>
          <p:spPr bwMode="auto">
            <a:xfrm flipV="1">
              <a:off x="4531515" y="3045595"/>
              <a:ext cx="1393566" cy="164329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Rectangle 91"/>
            <p:cNvSpPr>
              <a:spLocks noChangeArrowheads="1"/>
            </p:cNvSpPr>
            <p:nvPr/>
          </p:nvSpPr>
          <p:spPr bwMode="auto">
            <a:xfrm>
              <a:off x="5195797" y="3099840"/>
              <a:ext cx="71343" cy="7179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37" name="Gruppieren 96"/>
          <p:cNvGrpSpPr>
            <a:grpSpLocks/>
          </p:cNvGrpSpPr>
          <p:nvPr/>
        </p:nvGrpSpPr>
        <p:grpSpPr bwMode="auto">
          <a:xfrm>
            <a:off x="3836988" y="3370268"/>
            <a:ext cx="2135187" cy="482600"/>
            <a:chOff x="5052209" y="3005446"/>
            <a:chExt cx="2134164" cy="481500"/>
          </a:xfrm>
        </p:grpSpPr>
        <p:sp>
          <p:nvSpPr>
            <p:cNvPr id="38" name="Rectangle 91"/>
            <p:cNvSpPr>
              <a:spLocks noChangeArrowheads="1"/>
            </p:cNvSpPr>
            <p:nvPr/>
          </p:nvSpPr>
          <p:spPr bwMode="auto">
            <a:xfrm>
              <a:off x="5775762" y="3277874"/>
              <a:ext cx="71403" cy="7127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  <p:cxnSp>
          <p:nvCxnSpPr>
            <p:cNvPr id="39" name="Gerade Verbindung 38"/>
            <p:cNvCxnSpPr/>
            <p:nvPr/>
          </p:nvCxnSpPr>
          <p:spPr bwMode="auto">
            <a:xfrm flipV="1">
              <a:off x="5052209" y="3005446"/>
              <a:ext cx="2134164" cy="48150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0" name="Rectangle 91"/>
            <p:cNvSpPr>
              <a:spLocks noChangeArrowheads="1"/>
            </p:cNvSpPr>
            <p:nvPr/>
          </p:nvSpPr>
          <p:spPr bwMode="auto">
            <a:xfrm>
              <a:off x="6448540" y="3124237"/>
              <a:ext cx="71403" cy="712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41" name="Gruppieren 104"/>
          <p:cNvGrpSpPr>
            <a:grpSpLocks/>
          </p:cNvGrpSpPr>
          <p:nvPr/>
        </p:nvGrpSpPr>
        <p:grpSpPr bwMode="auto">
          <a:xfrm>
            <a:off x="3854450" y="3114680"/>
            <a:ext cx="2681288" cy="741363"/>
            <a:chOff x="5054600" y="2745582"/>
            <a:chExt cx="2682086" cy="740568"/>
          </a:xfrm>
        </p:grpSpPr>
        <p:sp>
          <p:nvSpPr>
            <p:cNvPr id="42" name="Rectangle 91"/>
            <p:cNvSpPr>
              <a:spLocks noChangeArrowheads="1"/>
            </p:cNvSpPr>
            <p:nvPr/>
          </p:nvSpPr>
          <p:spPr bwMode="auto">
            <a:xfrm>
              <a:off x="6399613" y="3080186"/>
              <a:ext cx="71458" cy="7136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  <p:cxnSp>
          <p:nvCxnSpPr>
            <p:cNvPr id="43" name="Gerade Verbindung 42"/>
            <p:cNvCxnSpPr/>
            <p:nvPr/>
          </p:nvCxnSpPr>
          <p:spPr bwMode="auto">
            <a:xfrm flipV="1">
              <a:off x="5054600" y="2745582"/>
              <a:ext cx="2682086" cy="74056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Rectangle 91"/>
            <p:cNvSpPr>
              <a:spLocks noChangeArrowheads="1"/>
            </p:cNvSpPr>
            <p:nvPr/>
          </p:nvSpPr>
          <p:spPr bwMode="auto">
            <a:xfrm>
              <a:off x="7034802" y="2900990"/>
              <a:ext cx="71458" cy="7136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45" name="Rectangle 91"/>
            <p:cNvSpPr>
              <a:spLocks noChangeArrowheads="1"/>
            </p:cNvSpPr>
            <p:nvPr/>
          </p:nvSpPr>
          <p:spPr bwMode="auto">
            <a:xfrm>
              <a:off x="5688202" y="3268895"/>
              <a:ext cx="71458" cy="7136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</p:grpSp>
      <p:grpSp>
        <p:nvGrpSpPr>
          <p:cNvPr id="46" name="Gruppieren 113"/>
          <p:cNvGrpSpPr>
            <a:grpSpLocks/>
          </p:cNvGrpSpPr>
          <p:nvPr/>
        </p:nvGrpSpPr>
        <p:grpSpPr bwMode="auto">
          <a:xfrm>
            <a:off x="3852863" y="2938468"/>
            <a:ext cx="3214687" cy="914400"/>
            <a:chOff x="5053013" y="2567785"/>
            <a:chExt cx="3214684" cy="913605"/>
          </a:xfrm>
        </p:grpSpPr>
        <p:sp>
          <p:nvSpPr>
            <p:cNvPr id="47" name="Rectangle 91"/>
            <p:cNvSpPr>
              <a:spLocks noChangeArrowheads="1"/>
            </p:cNvSpPr>
            <p:nvPr/>
          </p:nvSpPr>
          <p:spPr bwMode="auto">
            <a:xfrm>
              <a:off x="7051673" y="2862803"/>
              <a:ext cx="71438" cy="713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  <p:cxnSp>
          <p:nvCxnSpPr>
            <p:cNvPr id="48" name="Gerade Verbindung 47"/>
            <p:cNvCxnSpPr/>
            <p:nvPr/>
          </p:nvCxnSpPr>
          <p:spPr bwMode="auto">
            <a:xfrm flipV="1">
              <a:off x="5053013" y="2567785"/>
              <a:ext cx="3214684" cy="91360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Rectangle 91"/>
            <p:cNvSpPr>
              <a:spLocks noChangeArrowheads="1"/>
            </p:cNvSpPr>
            <p:nvPr/>
          </p:nvSpPr>
          <p:spPr bwMode="auto">
            <a:xfrm>
              <a:off x="7651748" y="2689916"/>
              <a:ext cx="71438" cy="7137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0" name="Rectangle 91"/>
            <p:cNvSpPr>
              <a:spLocks noChangeArrowheads="1"/>
            </p:cNvSpPr>
            <p:nvPr/>
          </p:nvSpPr>
          <p:spPr bwMode="auto">
            <a:xfrm>
              <a:off x="6454774" y="3030932"/>
              <a:ext cx="71438" cy="7137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  <p:sp>
          <p:nvSpPr>
            <p:cNvPr id="51" name="Rectangle 91"/>
            <p:cNvSpPr>
              <a:spLocks noChangeArrowheads="1"/>
            </p:cNvSpPr>
            <p:nvPr/>
          </p:nvSpPr>
          <p:spPr bwMode="auto">
            <a:xfrm>
              <a:off x="5767387" y="3222852"/>
              <a:ext cx="71437" cy="7137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de-DE"/>
            </a:p>
          </p:txBody>
        </p:sp>
      </p:grpSp>
      <p:sp>
        <p:nvSpPr>
          <p:cNvPr id="52" name="Line 60"/>
          <p:cNvSpPr>
            <a:spLocks noChangeShapeType="1"/>
          </p:cNvSpPr>
          <p:nvPr/>
        </p:nvSpPr>
        <p:spPr bwMode="auto">
          <a:xfrm flipH="1">
            <a:off x="5246688" y="3438530"/>
            <a:ext cx="44450" cy="257175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3" name="Text Box 61"/>
          <p:cNvSpPr txBox="1">
            <a:spLocks noChangeArrowheads="1"/>
          </p:cNvSpPr>
          <p:nvPr/>
        </p:nvSpPr>
        <p:spPr bwMode="auto">
          <a:xfrm>
            <a:off x="5319713" y="3441705"/>
            <a:ext cx="2349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kumimoji="1" lang="en-US">
                <a:solidFill>
                  <a:schemeClr val="accent2"/>
                </a:solidFill>
              </a:rPr>
              <a:t>&gt;</a:t>
            </a:r>
            <a:r>
              <a:rPr kumimoji="1" lang="en-US" i="1">
                <a:solidFill>
                  <a:schemeClr val="accent2"/>
                </a:solidFill>
              </a:rPr>
              <a:t>ε</a:t>
            </a:r>
          </a:p>
        </p:txBody>
      </p:sp>
      <p:grpSp>
        <p:nvGrpSpPr>
          <p:cNvPr id="54" name="Group 102"/>
          <p:cNvGrpSpPr>
            <a:grpSpLocks/>
          </p:cNvGrpSpPr>
          <p:nvPr/>
        </p:nvGrpSpPr>
        <p:grpSpPr bwMode="auto">
          <a:xfrm>
            <a:off x="2387600" y="3714755"/>
            <a:ext cx="142875" cy="144463"/>
            <a:chOff x="5103" y="3294"/>
            <a:chExt cx="272" cy="272"/>
          </a:xfrm>
        </p:grpSpPr>
        <p:sp>
          <p:nvSpPr>
            <p:cNvPr id="55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6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7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58" name="Text Box 136"/>
          <p:cNvSpPr txBox="1">
            <a:spLocks noChangeArrowheads="1"/>
          </p:cNvSpPr>
          <p:nvPr/>
        </p:nvSpPr>
        <p:spPr bwMode="auto">
          <a:xfrm>
            <a:off x="2389188" y="3805243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3</a:t>
            </a:r>
          </a:p>
        </p:txBody>
      </p:sp>
      <p:grpSp>
        <p:nvGrpSpPr>
          <p:cNvPr id="59" name="Gruppieren 111"/>
          <p:cNvGrpSpPr>
            <a:grpSpLocks/>
          </p:cNvGrpSpPr>
          <p:nvPr/>
        </p:nvGrpSpPr>
        <p:grpSpPr bwMode="auto">
          <a:xfrm>
            <a:off x="463550" y="3182943"/>
            <a:ext cx="3386138" cy="663575"/>
            <a:chOff x="2361459" y="1795476"/>
            <a:chExt cx="3386916" cy="663570"/>
          </a:xfrm>
        </p:grpSpPr>
        <p:sp>
          <p:nvSpPr>
            <p:cNvPr id="60" name="Freihandform 26"/>
            <p:cNvSpPr>
              <a:spLocks noChangeArrowheads="1"/>
            </p:cNvSpPr>
            <p:nvPr/>
          </p:nvSpPr>
          <p:spPr bwMode="auto">
            <a:xfrm>
              <a:off x="2361459" y="1795476"/>
              <a:ext cx="3386916" cy="663570"/>
            </a:xfrm>
            <a:custGeom>
              <a:avLst/>
              <a:gdLst>
                <a:gd name="T0" fmla="*/ 0 w 2781237"/>
                <a:gd name="T1" fmla="*/ 0 h 663570"/>
                <a:gd name="T2" fmla="*/ 11735919 w 2781237"/>
                <a:gd name="T3" fmla="*/ 600063 h 663570"/>
                <a:gd name="T4" fmla="*/ 19948144 w 2781237"/>
                <a:gd name="T5" fmla="*/ 663570 h 663570"/>
                <a:gd name="T6" fmla="*/ 0 60000 65536"/>
                <a:gd name="T7" fmla="*/ 0 60000 65536"/>
                <a:gd name="T8" fmla="*/ 0 60000 65536"/>
                <a:gd name="T9" fmla="*/ 0 w 2781237"/>
                <a:gd name="T10" fmla="*/ 0 h 663570"/>
                <a:gd name="T11" fmla="*/ 2781237 w 2781237"/>
                <a:gd name="T12" fmla="*/ 663570 h 663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1237" h="663570">
                  <a:moveTo>
                    <a:pt x="0" y="0"/>
                  </a:moveTo>
                  <a:lnTo>
                    <a:pt x="1636260" y="600063"/>
                  </a:lnTo>
                  <a:lnTo>
                    <a:pt x="2781237" y="663570"/>
                  </a:lnTo>
                </a:path>
              </a:pathLst>
            </a:cu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1" name="Rectangle 91"/>
            <p:cNvSpPr>
              <a:spLocks noChangeArrowheads="1"/>
            </p:cNvSpPr>
            <p:nvPr/>
          </p:nvSpPr>
          <p:spPr bwMode="auto">
            <a:xfrm>
              <a:off x="2928953" y="1936750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2" name="Rectangle 91"/>
            <p:cNvSpPr>
              <a:spLocks noChangeArrowheads="1"/>
            </p:cNvSpPr>
            <p:nvPr/>
          </p:nvSpPr>
          <p:spPr bwMode="auto">
            <a:xfrm>
              <a:off x="3643333" y="2152650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3" name="Rectangle 91"/>
            <p:cNvSpPr>
              <a:spLocks noChangeArrowheads="1"/>
            </p:cNvSpPr>
            <p:nvPr/>
          </p:nvSpPr>
          <p:spPr bwMode="auto">
            <a:xfrm>
              <a:off x="5000655" y="2384425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grpSp>
        <p:nvGrpSpPr>
          <p:cNvPr id="64" name="Gruppieren 104"/>
          <p:cNvGrpSpPr>
            <a:grpSpLocks/>
          </p:cNvGrpSpPr>
          <p:nvPr/>
        </p:nvGrpSpPr>
        <p:grpSpPr bwMode="auto">
          <a:xfrm>
            <a:off x="3854450" y="3114680"/>
            <a:ext cx="2681288" cy="741363"/>
            <a:chOff x="5054600" y="2745582"/>
            <a:chExt cx="2682086" cy="740568"/>
          </a:xfrm>
        </p:grpSpPr>
        <p:sp>
          <p:nvSpPr>
            <p:cNvPr id="65" name="Rectangle 91"/>
            <p:cNvSpPr>
              <a:spLocks noChangeArrowheads="1"/>
            </p:cNvSpPr>
            <p:nvPr/>
          </p:nvSpPr>
          <p:spPr bwMode="auto">
            <a:xfrm>
              <a:off x="6399213" y="3080546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cxnSp>
          <p:nvCxnSpPr>
            <p:cNvPr id="66" name="Gerade Verbindung 116"/>
            <p:cNvCxnSpPr>
              <a:cxnSpLocks noChangeShapeType="1"/>
            </p:cNvCxnSpPr>
            <p:nvPr/>
          </p:nvCxnSpPr>
          <p:spPr bwMode="auto">
            <a:xfrm flipV="1">
              <a:off x="5054600" y="2745582"/>
              <a:ext cx="2682086" cy="74056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sp>
          <p:nvSpPr>
            <p:cNvPr id="67" name="Rectangle 91"/>
            <p:cNvSpPr>
              <a:spLocks noChangeArrowheads="1"/>
            </p:cNvSpPr>
            <p:nvPr/>
          </p:nvSpPr>
          <p:spPr bwMode="auto">
            <a:xfrm>
              <a:off x="7035007" y="2900365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8" name="Rectangle 91"/>
            <p:cNvSpPr>
              <a:spLocks noChangeArrowheads="1"/>
            </p:cNvSpPr>
            <p:nvPr/>
          </p:nvSpPr>
          <p:spPr bwMode="auto">
            <a:xfrm>
              <a:off x="5688807" y="3269458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2" grpId="0"/>
      <p:bldP spid="33" grpId="0"/>
      <p:bldP spid="52" grpId="0" animBg="1"/>
      <p:bldP spid="52" grpId="1" animBg="1"/>
      <p:bldP spid="53" grpId="0"/>
      <p:bldP spid="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chemeClr val="tx2"/>
                </a:solidFill>
              </a:rPr>
              <a:t>Setup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05" y="1760557"/>
            <a:ext cx="8821769" cy="4525963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dirty="0" smtClean="0">
                <a:cs typeface="Arial" charset="0"/>
              </a:rPr>
              <a:t>	Comparing </a:t>
            </a:r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Opt</a:t>
            </a:r>
            <a:r>
              <a:rPr lang="en-US" dirty="0" smtClean="0">
                <a:cs typeface="Arial" charset="0"/>
              </a:rPr>
              <a:t> and </a:t>
            </a:r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Sec</a:t>
            </a:r>
            <a:r>
              <a:rPr lang="en-US" dirty="0" smtClean="0">
                <a:cs typeface="Arial" charset="0"/>
              </a:rPr>
              <a:t> to other RTS and offline algorithms</a:t>
            </a:r>
          </a:p>
          <a:p>
            <a:pPr lvl="1"/>
            <a:r>
              <a:rPr lang="en-US" dirty="0" smtClean="0">
                <a:cs typeface="Arial" charset="0"/>
              </a:rPr>
              <a:t>LDR with ½</a:t>
            </a:r>
            <a:r>
              <a:rPr lang="el-GR" i="1" dirty="0" smtClean="0">
                <a:cs typeface="Arial" charset="0"/>
              </a:rPr>
              <a:t>ε</a:t>
            </a:r>
            <a:r>
              <a:rPr lang="en-US" dirty="0" smtClean="0">
                <a:cs typeface="Arial" charset="0"/>
              </a:rPr>
              <a:t> (LDR</a:t>
            </a:r>
            <a:r>
              <a:rPr lang="en-US" baseline="-25000" dirty="0" smtClean="0">
                <a:cs typeface="Arial" charset="0"/>
              </a:rPr>
              <a:t>½</a:t>
            </a:r>
            <a:r>
              <a:rPr lang="en-US" dirty="0" smtClean="0">
                <a:cs typeface="Arial" charset="0"/>
              </a:rPr>
              <a:t>)</a:t>
            </a:r>
          </a:p>
          <a:p>
            <a:pPr lvl="1"/>
            <a:r>
              <a:rPr lang="en-US" dirty="0" smtClean="0">
                <a:cs typeface="Arial" charset="0"/>
              </a:rPr>
              <a:t>Connection-preserving Dead Reckoning (CDR)</a:t>
            </a:r>
          </a:p>
          <a:p>
            <a:pPr lvl="1"/>
            <a:r>
              <a:rPr lang="en-US" dirty="0" smtClean="0">
                <a:cs typeface="Arial" charset="0"/>
              </a:rPr>
              <a:t>Optimal offline simplification (</a:t>
            </a:r>
            <a:r>
              <a:rPr lang="en-US" dirty="0" err="1" smtClean="0">
                <a:cs typeface="Arial" charset="0"/>
              </a:rPr>
              <a:t>Ref</a:t>
            </a:r>
            <a:r>
              <a:rPr lang="en-US" baseline="30000" dirty="0" err="1" smtClean="0">
                <a:cs typeface="Arial" charset="0"/>
              </a:rPr>
              <a:t>Opt</a:t>
            </a:r>
            <a:r>
              <a:rPr lang="en-US" dirty="0" smtClean="0">
                <a:cs typeface="Arial" charset="0"/>
              </a:rPr>
              <a:t>)</a:t>
            </a:r>
          </a:p>
          <a:p>
            <a:pPr lvl="1"/>
            <a:r>
              <a:rPr lang="en-US" dirty="0" smtClean="0">
                <a:cs typeface="Arial" charset="0"/>
              </a:rPr>
              <a:t>Douglas-</a:t>
            </a:r>
            <a:r>
              <a:rPr lang="en-US" dirty="0" err="1" smtClean="0">
                <a:cs typeface="Arial" charset="0"/>
              </a:rPr>
              <a:t>Peucker</a:t>
            </a:r>
            <a:r>
              <a:rPr lang="en-US" dirty="0" smtClean="0">
                <a:cs typeface="Arial" charset="0"/>
              </a:rPr>
              <a:t> algorithm (</a:t>
            </a:r>
            <a:r>
              <a:rPr lang="en-US" dirty="0" err="1" smtClean="0">
                <a:cs typeface="Arial" charset="0"/>
              </a:rPr>
              <a:t>Ref</a:t>
            </a:r>
            <a:r>
              <a:rPr lang="en-US" baseline="30000" dirty="0" err="1" smtClean="0">
                <a:cs typeface="Arial" charset="0"/>
              </a:rPr>
              <a:t>DP</a:t>
            </a:r>
            <a:r>
              <a:rPr lang="en-US" dirty="0" smtClean="0">
                <a:cs typeface="Arial" charset="0"/>
              </a:rPr>
              <a:t>)</a:t>
            </a:r>
          </a:p>
          <a:p>
            <a:endParaRPr lang="en-US" dirty="0" smtClean="0">
              <a:cs typeface="Arial" charset="0"/>
            </a:endParaRPr>
          </a:p>
          <a:p>
            <a:pPr>
              <a:buFont typeface="Arial Unicode MS" pitchFamily="34" charset="-128"/>
              <a:buNone/>
            </a:pPr>
            <a:r>
              <a:rPr lang="en-US" dirty="0" smtClean="0">
                <a:cs typeface="Arial" charset="0"/>
              </a:rPr>
              <a:t>	Simulated with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real</a:t>
            </a:r>
            <a:r>
              <a:rPr lang="en-US" dirty="0" smtClean="0">
                <a:cs typeface="Arial" charset="0"/>
              </a:rPr>
              <a:t> GPS traces from the </a:t>
            </a:r>
            <a:r>
              <a:rPr lang="en-US" dirty="0" err="1" smtClean="0">
                <a:cs typeface="Arial" charset="0"/>
              </a:rPr>
              <a:t>OpenStreetMap</a:t>
            </a:r>
            <a:r>
              <a:rPr lang="en-US" dirty="0" smtClean="0">
                <a:cs typeface="Arial" charset="0"/>
              </a:rPr>
              <a:t> project</a:t>
            </a:r>
          </a:p>
          <a:p>
            <a:pPr lvl="1"/>
            <a:r>
              <a:rPr lang="en-US" dirty="0" smtClean="0">
                <a:cs typeface="Arial" charset="0"/>
              </a:rPr>
              <a:t>3 × 100 trajectories classified into foot, bicycle, and motor vehicle</a:t>
            </a:r>
          </a:p>
          <a:p>
            <a:pPr lvl="2"/>
            <a:r>
              <a:rPr lang="en-US" dirty="0" smtClean="0">
                <a:cs typeface="Arial" charset="0"/>
              </a:rPr>
              <a:t>See paper for details on means of transportation</a:t>
            </a:r>
          </a:p>
          <a:p>
            <a:pPr lvl="1"/>
            <a:r>
              <a:rPr lang="en-US" dirty="0" smtClean="0">
                <a:cs typeface="Arial" charset="0"/>
              </a:rPr>
              <a:t>More than 1.2 million sensed positions, i.e. &gt;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330 h </a:t>
            </a:r>
            <a:r>
              <a:rPr lang="en-US" dirty="0" smtClean="0">
                <a:cs typeface="Arial" charset="0"/>
              </a:rPr>
              <a:t>trajectory data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Z:\Work\Vortraege\2009-03-12_GRTS_bei_PerCom_2009\plots\reductionRateByEpsil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659657"/>
            <a:ext cx="7970351" cy="355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7178695" cy="1025510"/>
          </a:xfrm>
        </p:spPr>
        <p:txBody>
          <a:bodyPr/>
          <a:lstStyle/>
          <a:p>
            <a:r>
              <a:rPr lang="en-US" dirty="0" smtClean="0"/>
              <a:t>Evaluation: </a:t>
            </a:r>
            <a:r>
              <a:rPr lang="en-US" sz="5400" dirty="0" smtClean="0">
                <a:solidFill>
                  <a:schemeClr val="tx2"/>
                </a:solidFill>
              </a:rPr>
              <a:t>Reduction Rate</a:t>
            </a:r>
            <a:endParaRPr lang="en-US" sz="5400" dirty="0">
              <a:solidFill>
                <a:schemeClr val="tx2"/>
              </a:solidFill>
            </a:endParaRPr>
          </a:p>
        </p:txBody>
      </p:sp>
      <p:graphicFrame>
        <p:nvGraphicFramePr>
          <p:cNvPr id="7" name="Inhaltsplatzhalter 6"/>
          <p:cNvGraphicFramePr>
            <a:graphicFrameLocks noChangeAspect="1"/>
          </p:cNvGraphicFramePr>
          <p:nvPr>
            <p:ph idx="10"/>
          </p:nvPr>
        </p:nvGraphicFramePr>
        <p:xfrm>
          <a:off x="6858016" y="485760"/>
          <a:ext cx="1166812" cy="800100"/>
        </p:xfrm>
        <a:graphic>
          <a:graphicData uri="http://schemas.openxmlformats.org/presentationml/2006/ole">
            <p:oleObj spid="_x0000_s2050" name="Formel" r:id="rId4" imgW="685800" imgH="469800" progId="Equation.3">
              <p:embed/>
            </p:oleObj>
          </a:graphicData>
        </a:graphic>
      </p:graphicFrame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250825" y="5500702"/>
            <a:ext cx="8642350" cy="928694"/>
          </a:xfrm>
        </p:spPr>
        <p:txBody>
          <a:bodyPr/>
          <a:lstStyle/>
          <a:p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Opt</a:t>
            </a:r>
            <a:r>
              <a:rPr lang="en-US" dirty="0" smtClean="0">
                <a:cs typeface="Arial" charset="0"/>
              </a:rPr>
              <a:t> and </a:t>
            </a:r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Sec</a:t>
            </a:r>
            <a:r>
              <a:rPr lang="en-US" dirty="0" smtClean="0">
                <a:cs typeface="Arial" charset="0"/>
              </a:rPr>
              <a:t> outperform CDR by factor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2.9 </a:t>
            </a:r>
            <a:r>
              <a:rPr lang="en-US" dirty="0" smtClean="0">
                <a:cs typeface="Arial" charset="0"/>
              </a:rPr>
              <a:t>and LDR</a:t>
            </a:r>
            <a:r>
              <a:rPr lang="en-US" baseline="-25000" dirty="0" smtClean="0">
                <a:cs typeface="Arial" charset="0"/>
              </a:rPr>
              <a:t>½</a:t>
            </a:r>
            <a:r>
              <a:rPr lang="en-US" dirty="0" smtClean="0">
                <a:cs typeface="Arial" charset="0"/>
              </a:rPr>
              <a:t> by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5.2</a:t>
            </a:r>
          </a:p>
          <a:p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Sec</a:t>
            </a:r>
            <a:r>
              <a:rPr lang="en-US" dirty="0" smtClean="0">
                <a:cs typeface="Arial" charset="0"/>
              </a:rPr>
              <a:t> is only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3% </a:t>
            </a:r>
            <a:r>
              <a:rPr lang="en-US" dirty="0" smtClean="0">
                <a:cs typeface="Arial" charset="0"/>
              </a:rPr>
              <a:t>worse than </a:t>
            </a:r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Opt</a:t>
            </a:r>
            <a:r>
              <a:rPr lang="en-US" dirty="0" smtClean="0">
                <a:cs typeface="Arial" charset="0"/>
              </a:rPr>
              <a:t> and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12% </a:t>
            </a:r>
            <a:r>
              <a:rPr lang="en-US" dirty="0" smtClean="0">
                <a:cs typeface="Arial" charset="0"/>
              </a:rPr>
              <a:t>worse than </a:t>
            </a:r>
            <a:r>
              <a:rPr lang="en-US" dirty="0" err="1" smtClean="0">
                <a:cs typeface="Arial" charset="0"/>
              </a:rPr>
              <a:t>Ref</a:t>
            </a:r>
            <a:r>
              <a:rPr lang="en-US" baseline="30000" dirty="0" err="1" smtClean="0">
                <a:cs typeface="Arial" charset="0"/>
              </a:rPr>
              <a:t>Opt</a:t>
            </a:r>
            <a:endParaRPr lang="en-US" baseline="30000" dirty="0" smtClean="0"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Z:\Work\Vortraege\2009-03-12_GRTS_bei_PerCom_2009\plots\messagesPaylo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316952"/>
            <a:ext cx="7964513" cy="389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8642350" cy="1025510"/>
          </a:xfrm>
        </p:spPr>
        <p:txBody>
          <a:bodyPr/>
          <a:lstStyle/>
          <a:p>
            <a:r>
              <a:rPr lang="en-US" dirty="0" smtClean="0"/>
              <a:t>Evaluation: </a:t>
            </a:r>
            <a:r>
              <a:rPr lang="en-US" sz="5400" dirty="0" smtClean="0">
                <a:solidFill>
                  <a:schemeClr val="tx2"/>
                </a:solidFill>
              </a:rPr>
              <a:t>Communication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50825" y="5500702"/>
            <a:ext cx="8229600" cy="928694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GRTS transmits less messages than CDR and only slightly more data</a:t>
            </a:r>
          </a:p>
          <a:p>
            <a:r>
              <a:rPr lang="en-US" dirty="0" smtClean="0">
                <a:cs typeface="Arial" charset="0"/>
              </a:rPr>
              <a:t>LDR</a:t>
            </a:r>
            <a:r>
              <a:rPr lang="en-US" baseline="-25000" dirty="0" smtClean="0">
                <a:cs typeface="Arial" charset="0"/>
              </a:rPr>
              <a:t>½</a:t>
            </a:r>
            <a:r>
              <a:rPr lang="en-US" dirty="0" smtClean="0">
                <a:cs typeface="Arial" charset="0"/>
              </a:rPr>
              <a:t> transmits about twice as much data due to ½</a:t>
            </a:r>
            <a:r>
              <a:rPr lang="el-GR" i="1" dirty="0" smtClean="0">
                <a:cs typeface="Arial" charset="0"/>
              </a:rPr>
              <a:t>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8642350" cy="1025510"/>
          </a:xfrm>
        </p:spPr>
        <p:txBody>
          <a:bodyPr/>
          <a:lstStyle/>
          <a:p>
            <a:r>
              <a:rPr lang="en-US" dirty="0" smtClean="0"/>
              <a:t>Evaluation: </a:t>
            </a:r>
            <a:r>
              <a:rPr lang="en-US" sz="5400" dirty="0" smtClean="0">
                <a:solidFill>
                  <a:schemeClr val="tx2"/>
                </a:solidFill>
              </a:rPr>
              <a:t>Space Consumption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50825" y="5500702"/>
            <a:ext cx="8229600" cy="928694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Optimization of section heuristic reduces space consumption by &gt;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70%</a:t>
            </a:r>
          </a:p>
          <a:p>
            <a:r>
              <a:rPr lang="en-US" dirty="0" err="1" smtClean="0">
                <a:cs typeface="Arial" charset="0"/>
              </a:rPr>
              <a:t>GRTS</a:t>
            </a:r>
            <a:r>
              <a:rPr lang="en-US" baseline="30000" dirty="0" err="1" smtClean="0">
                <a:cs typeface="Arial" charset="0"/>
              </a:rPr>
              <a:t>Opt</a:t>
            </a:r>
            <a:r>
              <a:rPr lang="en-US" dirty="0" smtClean="0">
                <a:cs typeface="Arial" charset="0"/>
              </a:rPr>
              <a:t> should be only preferred to </a:t>
            </a:r>
            <a:r>
              <a:rPr lang="en-US" dirty="0" err="1" smtClean="0">
                <a:solidFill>
                  <a:schemeClr val="tx2"/>
                </a:solidFill>
                <a:cs typeface="Arial" charset="0"/>
              </a:rPr>
              <a:t>GRTS</a:t>
            </a:r>
            <a:r>
              <a:rPr lang="en-US" baseline="30000" dirty="0" err="1" smtClean="0">
                <a:solidFill>
                  <a:schemeClr val="tx2"/>
                </a:solidFill>
                <a:cs typeface="Arial" charset="0"/>
              </a:rPr>
              <a:t>Sec</a:t>
            </a:r>
            <a:r>
              <a:rPr lang="en-US" dirty="0" smtClean="0">
                <a:cs typeface="Arial" charset="0"/>
              </a:rPr>
              <a:t> on very powerful devices</a:t>
            </a:r>
            <a:endParaRPr lang="en-US" dirty="0"/>
          </a:p>
        </p:txBody>
      </p:sp>
      <p:pic>
        <p:nvPicPr>
          <p:cNvPr id="7" name="Picture 5" descr="Z:\Work\Vortraege\2009-03-12_GRTS_bei_PerCom_2009\plots\memoryConsump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385" y="1653884"/>
            <a:ext cx="7938081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uppieren 51"/>
          <p:cNvGrpSpPr/>
          <p:nvPr/>
        </p:nvGrpSpPr>
        <p:grpSpPr>
          <a:xfrm>
            <a:off x="3624280" y="3571876"/>
            <a:ext cx="4376761" cy="906462"/>
            <a:chOff x="3624280" y="3409582"/>
            <a:chExt cx="4376761" cy="906462"/>
          </a:xfrm>
        </p:grpSpPr>
        <p:grpSp>
          <p:nvGrpSpPr>
            <p:cNvPr id="48" name="Gruppieren 47"/>
            <p:cNvGrpSpPr/>
            <p:nvPr/>
          </p:nvGrpSpPr>
          <p:grpSpPr>
            <a:xfrm>
              <a:off x="4603790" y="3409582"/>
              <a:ext cx="3397251" cy="906462"/>
              <a:chOff x="4603790" y="3409582"/>
              <a:chExt cx="3397251" cy="906462"/>
            </a:xfrm>
          </p:grpSpPr>
          <p:sp>
            <p:nvSpPr>
              <p:cNvPr id="9" name="Rechteck 8"/>
              <p:cNvSpPr/>
              <p:nvPr/>
            </p:nvSpPr>
            <p:spPr bwMode="auto">
              <a:xfrm>
                <a:off x="4603790" y="3409582"/>
                <a:ext cx="3397251" cy="90646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" name="Gruppieren 44"/>
              <p:cNvGrpSpPr>
                <a:grpSpLocks/>
              </p:cNvGrpSpPr>
              <p:nvPr/>
            </p:nvGrpSpPr>
            <p:grpSpPr bwMode="auto">
              <a:xfrm>
                <a:off x="4767303" y="3505626"/>
                <a:ext cx="3070225" cy="714375"/>
                <a:chOff x="3106238" y="3571876"/>
                <a:chExt cx="3070736" cy="714380"/>
              </a:xfrm>
            </p:grpSpPr>
            <p:sp>
              <p:nvSpPr>
                <p:cNvPr id="12" name="Rechteck 11"/>
                <p:cNvSpPr/>
                <p:nvPr/>
              </p:nvSpPr>
              <p:spPr bwMode="auto">
                <a:xfrm>
                  <a:off x="3106238" y="3606801"/>
                  <a:ext cx="928842" cy="64611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0" rIns="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Update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>
                      <a:cs typeface="Arial" pitchFamily="34" charset="0"/>
                    </a:rPr>
                    <a:t>Receiver</a:t>
                  </a:r>
                </a:p>
              </p:txBody>
            </p:sp>
            <p:sp>
              <p:nvSpPr>
                <p:cNvPr id="13" name="Rechteck 12"/>
                <p:cNvSpPr/>
                <p:nvPr/>
              </p:nvSpPr>
              <p:spPr bwMode="auto">
                <a:xfrm>
                  <a:off x="5248131" y="3597276"/>
                  <a:ext cx="928843" cy="646118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0" rIns="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HTTP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>
                      <a:cs typeface="Arial" pitchFamily="34" charset="0"/>
                    </a:rPr>
                    <a:t>Server</a:t>
                  </a:r>
                </a:p>
              </p:txBody>
            </p:sp>
            <p:sp>
              <p:nvSpPr>
                <p:cNvPr id="14" name="Flussdiagramm: Magnetplattenspeicher 13"/>
                <p:cNvSpPr/>
                <p:nvPr/>
              </p:nvSpPr>
              <p:spPr bwMode="auto">
                <a:xfrm>
                  <a:off x="4285946" y="3571876"/>
                  <a:ext cx="714494" cy="714380"/>
                </a:xfrm>
                <a:prstGeom prst="flowChartMagneticDisk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DB</a:t>
                  </a:r>
                </a:p>
              </p:txBody>
            </p:sp>
            <p:cxnSp>
              <p:nvCxnSpPr>
                <p:cNvPr id="15" name="Gerade Verbindung mit Pfeil 32"/>
                <p:cNvCxnSpPr>
                  <a:cxnSpLocks noChangeShapeType="1"/>
                  <a:stCxn id="12" idx="3"/>
                  <a:endCxn id="14" idx="2"/>
                </p:cNvCxnSpPr>
                <p:nvPr/>
              </p:nvCxnSpPr>
              <p:spPr bwMode="auto">
                <a:xfrm flipV="1">
                  <a:off x="4034932" y="3929066"/>
                  <a:ext cx="251316" cy="398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6" name="Gerade Verbindung mit Pfeil 33"/>
                <p:cNvCxnSpPr>
                  <a:cxnSpLocks noChangeShapeType="1"/>
                </p:cNvCxnSpPr>
                <p:nvPr/>
              </p:nvCxnSpPr>
              <p:spPr bwMode="auto">
                <a:xfrm flipV="1">
                  <a:off x="5012832" y="3865566"/>
                  <a:ext cx="251316" cy="398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17" name="Gerade Verbindung mit Pfeil 34"/>
                <p:cNvCxnSpPr>
                  <a:cxnSpLocks noChangeShapeType="1"/>
                </p:cNvCxnSpPr>
                <p:nvPr/>
              </p:nvCxnSpPr>
              <p:spPr bwMode="auto">
                <a:xfrm flipH="1" flipV="1">
                  <a:off x="5006482" y="3992566"/>
                  <a:ext cx="251316" cy="398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18" name="Gruppieren 41"/>
            <p:cNvGrpSpPr/>
            <p:nvPr/>
          </p:nvGrpSpPr>
          <p:grpSpPr>
            <a:xfrm>
              <a:off x="3624280" y="3469904"/>
              <a:ext cx="928694" cy="785818"/>
              <a:chOff x="4929190" y="2000240"/>
              <a:chExt cx="928694" cy="785818"/>
            </a:xfrm>
          </p:grpSpPr>
          <p:sp>
            <p:nvSpPr>
              <p:cNvPr id="43" name="Geschweifte Klammer rechts 42"/>
              <p:cNvSpPr/>
              <p:nvPr/>
            </p:nvSpPr>
            <p:spPr>
              <a:xfrm flipH="1">
                <a:off x="5715008" y="2000240"/>
                <a:ext cx="142876" cy="785818"/>
              </a:xfrm>
              <a:prstGeom prst="rightBrace">
                <a:avLst>
                  <a:gd name="adj1" fmla="val 48333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Textfeld 69"/>
              <p:cNvSpPr txBox="1">
                <a:spLocks noChangeArrowheads="1"/>
              </p:cNvSpPr>
              <p:nvPr/>
            </p:nvSpPr>
            <p:spPr bwMode="auto">
              <a:xfrm>
                <a:off x="4929190" y="2214554"/>
                <a:ext cx="78566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cs typeface="Arial" charset="0"/>
                  </a:rPr>
                  <a:t>Server</a:t>
                </a:r>
                <a:endParaRPr lang="en-US" dirty="0">
                  <a:cs typeface="Arial" charset="0"/>
                </a:endParaRPr>
              </a:p>
            </p:txBody>
          </p:sp>
        </p:grpSp>
      </p:grpSp>
      <p:grpSp>
        <p:nvGrpSpPr>
          <p:cNvPr id="50" name="Gruppieren 49"/>
          <p:cNvGrpSpPr/>
          <p:nvPr/>
        </p:nvGrpSpPr>
        <p:grpSpPr>
          <a:xfrm>
            <a:off x="5214942" y="1846257"/>
            <a:ext cx="3636954" cy="868363"/>
            <a:chOff x="5214942" y="1746891"/>
            <a:chExt cx="3636954" cy="868363"/>
          </a:xfrm>
        </p:grpSpPr>
        <p:grpSp>
          <p:nvGrpSpPr>
            <p:cNvPr id="49" name="Gruppieren 48"/>
            <p:cNvGrpSpPr/>
            <p:nvPr/>
          </p:nvGrpSpPr>
          <p:grpSpPr>
            <a:xfrm>
              <a:off x="6767508" y="1746891"/>
              <a:ext cx="2084388" cy="868363"/>
              <a:chOff x="6767508" y="1746891"/>
              <a:chExt cx="2084388" cy="868363"/>
            </a:xfrm>
          </p:grpSpPr>
          <p:sp>
            <p:nvSpPr>
              <p:cNvPr id="8" name="Rechteck 7"/>
              <p:cNvSpPr/>
              <p:nvPr/>
            </p:nvSpPr>
            <p:spPr bwMode="auto">
              <a:xfrm>
                <a:off x="6767508" y="1746891"/>
                <a:ext cx="2084388" cy="86836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" name="Gruppieren 45"/>
              <p:cNvGrpSpPr>
                <a:grpSpLocks/>
              </p:cNvGrpSpPr>
              <p:nvPr/>
            </p:nvGrpSpPr>
            <p:grpSpPr bwMode="auto">
              <a:xfrm>
                <a:off x="6931021" y="1858016"/>
                <a:ext cx="1757363" cy="646112"/>
                <a:chOff x="6357950" y="4929198"/>
                <a:chExt cx="1757350" cy="646331"/>
              </a:xfrm>
            </p:grpSpPr>
            <p:sp>
              <p:nvSpPr>
                <p:cNvPr id="19" name="Rechteck 18"/>
                <p:cNvSpPr/>
                <p:nvPr/>
              </p:nvSpPr>
              <p:spPr bwMode="auto">
                <a:xfrm>
                  <a:off x="6357950" y="4929198"/>
                  <a:ext cx="928681" cy="646331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lIns="0" rIns="0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Google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>
                      <a:cs typeface="Arial" pitchFamily="34" charset="0"/>
                    </a:rPr>
                    <a:t>Earth</a:t>
                  </a:r>
                </a:p>
              </p:txBody>
            </p:sp>
            <p:sp>
              <p:nvSpPr>
                <p:cNvPr id="20" name="Freihandform 19"/>
                <p:cNvSpPr/>
                <p:nvPr/>
              </p:nvSpPr>
              <p:spPr bwMode="auto">
                <a:xfrm>
                  <a:off x="7572379" y="4968898"/>
                  <a:ext cx="542921" cy="568518"/>
                </a:xfrm>
                <a:custGeom>
                  <a:avLst/>
                  <a:gdLst>
                    <a:gd name="connsiteX0" fmla="*/ 0 w 514350"/>
                    <a:gd name="connsiteY0" fmla="*/ 568325 h 568325"/>
                    <a:gd name="connsiteX1" fmla="*/ 514350 w 514350"/>
                    <a:gd name="connsiteY1" fmla="*/ 568325 h 568325"/>
                    <a:gd name="connsiteX2" fmla="*/ 514350 w 514350"/>
                    <a:gd name="connsiteY2" fmla="*/ 120650 h 568325"/>
                    <a:gd name="connsiteX3" fmla="*/ 381000 w 514350"/>
                    <a:gd name="connsiteY3" fmla="*/ 3175 h 568325"/>
                    <a:gd name="connsiteX4" fmla="*/ 25400 w 514350"/>
                    <a:gd name="connsiteY4" fmla="*/ 0 h 568325"/>
                    <a:gd name="connsiteX5" fmla="*/ 25400 w 514350"/>
                    <a:gd name="connsiteY5" fmla="*/ 0 h 568325"/>
                    <a:gd name="connsiteX0" fmla="*/ 0 w 514350"/>
                    <a:gd name="connsiteY0" fmla="*/ 568325 h 568325"/>
                    <a:gd name="connsiteX1" fmla="*/ 514350 w 514350"/>
                    <a:gd name="connsiteY1" fmla="*/ 568325 h 568325"/>
                    <a:gd name="connsiteX2" fmla="*/ 514350 w 514350"/>
                    <a:gd name="connsiteY2" fmla="*/ 120650 h 568325"/>
                    <a:gd name="connsiteX3" fmla="*/ 381000 w 514350"/>
                    <a:gd name="connsiteY3" fmla="*/ 3175 h 568325"/>
                    <a:gd name="connsiteX4" fmla="*/ 25400 w 514350"/>
                    <a:gd name="connsiteY4" fmla="*/ 0 h 568325"/>
                    <a:gd name="connsiteX5" fmla="*/ 25400 w 514350"/>
                    <a:gd name="connsiteY5" fmla="*/ 0 h 568325"/>
                    <a:gd name="connsiteX6" fmla="*/ 0 w 514350"/>
                    <a:gd name="connsiteY6" fmla="*/ 568325 h 568325"/>
                    <a:gd name="connsiteX0" fmla="*/ 0 w 514350"/>
                    <a:gd name="connsiteY0" fmla="*/ 568325 h 568325"/>
                    <a:gd name="connsiteX1" fmla="*/ 514350 w 514350"/>
                    <a:gd name="connsiteY1" fmla="*/ 568325 h 568325"/>
                    <a:gd name="connsiteX2" fmla="*/ 514350 w 514350"/>
                    <a:gd name="connsiteY2" fmla="*/ 120650 h 568325"/>
                    <a:gd name="connsiteX3" fmla="*/ 381000 w 514350"/>
                    <a:gd name="connsiteY3" fmla="*/ 3175 h 568325"/>
                    <a:gd name="connsiteX4" fmla="*/ 25400 w 514350"/>
                    <a:gd name="connsiteY4" fmla="*/ 0 h 568325"/>
                    <a:gd name="connsiteX5" fmla="*/ 25400 w 514350"/>
                    <a:gd name="connsiteY5" fmla="*/ 0 h 568325"/>
                    <a:gd name="connsiteX6" fmla="*/ 0 w 514350"/>
                    <a:gd name="connsiteY6" fmla="*/ 568325 h 568325"/>
                    <a:gd name="connsiteX0" fmla="*/ 0 w 514350"/>
                    <a:gd name="connsiteY0" fmla="*/ 568325 h 568325"/>
                    <a:gd name="connsiteX1" fmla="*/ 514350 w 514350"/>
                    <a:gd name="connsiteY1" fmla="*/ 568325 h 568325"/>
                    <a:gd name="connsiteX2" fmla="*/ 514350 w 514350"/>
                    <a:gd name="connsiteY2" fmla="*/ 120650 h 568325"/>
                    <a:gd name="connsiteX3" fmla="*/ 381000 w 514350"/>
                    <a:gd name="connsiteY3" fmla="*/ 3175 h 568325"/>
                    <a:gd name="connsiteX4" fmla="*/ 25400 w 514350"/>
                    <a:gd name="connsiteY4" fmla="*/ 0 h 568325"/>
                    <a:gd name="connsiteX5" fmla="*/ 25400 w 514350"/>
                    <a:gd name="connsiteY5" fmla="*/ 0 h 568325"/>
                    <a:gd name="connsiteX6" fmla="*/ 0 w 514350"/>
                    <a:gd name="connsiteY6" fmla="*/ 568325 h 568325"/>
                    <a:gd name="connsiteX0" fmla="*/ 0 w 514350"/>
                    <a:gd name="connsiteY0" fmla="*/ 568325 h 568325"/>
                    <a:gd name="connsiteX1" fmla="*/ 514350 w 514350"/>
                    <a:gd name="connsiteY1" fmla="*/ 568325 h 568325"/>
                    <a:gd name="connsiteX2" fmla="*/ 514350 w 514350"/>
                    <a:gd name="connsiteY2" fmla="*/ 120650 h 568325"/>
                    <a:gd name="connsiteX3" fmla="*/ 381000 w 514350"/>
                    <a:gd name="connsiteY3" fmla="*/ 3175 h 568325"/>
                    <a:gd name="connsiteX4" fmla="*/ 25400 w 514350"/>
                    <a:gd name="connsiteY4" fmla="*/ 0 h 568325"/>
                    <a:gd name="connsiteX5" fmla="*/ 25400 w 514350"/>
                    <a:gd name="connsiteY5" fmla="*/ 0 h 568325"/>
                    <a:gd name="connsiteX6" fmla="*/ 0 w 514350"/>
                    <a:gd name="connsiteY6" fmla="*/ 568325 h 568325"/>
                    <a:gd name="connsiteX0" fmla="*/ 0 w 514350"/>
                    <a:gd name="connsiteY0" fmla="*/ 568325 h 568325"/>
                    <a:gd name="connsiteX1" fmla="*/ 514350 w 514350"/>
                    <a:gd name="connsiteY1" fmla="*/ 568325 h 568325"/>
                    <a:gd name="connsiteX2" fmla="*/ 514350 w 514350"/>
                    <a:gd name="connsiteY2" fmla="*/ 120650 h 568325"/>
                    <a:gd name="connsiteX3" fmla="*/ 381000 w 514350"/>
                    <a:gd name="connsiteY3" fmla="*/ 3175 h 568325"/>
                    <a:gd name="connsiteX4" fmla="*/ 25400 w 514350"/>
                    <a:gd name="connsiteY4" fmla="*/ 0 h 568325"/>
                    <a:gd name="connsiteX5" fmla="*/ 25400 w 514350"/>
                    <a:gd name="connsiteY5" fmla="*/ 0 h 568325"/>
                    <a:gd name="connsiteX6" fmla="*/ 0 w 514350"/>
                    <a:gd name="connsiteY6" fmla="*/ 568325 h 568325"/>
                    <a:gd name="connsiteX0" fmla="*/ 3155 w 488950"/>
                    <a:gd name="connsiteY0" fmla="*/ 566723 h 568325"/>
                    <a:gd name="connsiteX1" fmla="*/ 488950 w 488950"/>
                    <a:gd name="connsiteY1" fmla="*/ 568325 h 568325"/>
                    <a:gd name="connsiteX2" fmla="*/ 488950 w 488950"/>
                    <a:gd name="connsiteY2" fmla="*/ 120650 h 568325"/>
                    <a:gd name="connsiteX3" fmla="*/ 355600 w 488950"/>
                    <a:gd name="connsiteY3" fmla="*/ 3175 h 568325"/>
                    <a:gd name="connsiteX4" fmla="*/ 0 w 488950"/>
                    <a:gd name="connsiteY4" fmla="*/ 0 h 568325"/>
                    <a:gd name="connsiteX5" fmla="*/ 0 w 488950"/>
                    <a:gd name="connsiteY5" fmla="*/ 0 h 568325"/>
                    <a:gd name="connsiteX6" fmla="*/ 3155 w 488950"/>
                    <a:gd name="connsiteY6" fmla="*/ 566723 h 5683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88950" h="568325">
                      <a:moveTo>
                        <a:pt x="3155" y="566723"/>
                      </a:moveTo>
                      <a:lnTo>
                        <a:pt x="488950" y="568325"/>
                      </a:lnTo>
                      <a:lnTo>
                        <a:pt x="488950" y="120650"/>
                      </a:lnTo>
                      <a:lnTo>
                        <a:pt x="355600" y="3175"/>
                      </a:lnTo>
                      <a:lnTo>
                        <a:pt x="0" y="0"/>
                      </a:lnTo>
                      <a:lnTo>
                        <a:pt x="0" y="0"/>
                      </a:lnTo>
                      <a:cubicBezTo>
                        <a:pt x="1052" y="188908"/>
                        <a:pt x="2103" y="377815"/>
                        <a:pt x="3155" y="566723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lIns="0" tIns="0" rIns="0" bIns="0" anchor="ctr"/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KML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>
                      <a:cs typeface="Arial" pitchFamily="34" charset="0"/>
                    </a:rPr>
                    <a:t>File</a:t>
                  </a:r>
                </a:p>
              </p:txBody>
            </p:sp>
            <p:cxnSp>
              <p:nvCxnSpPr>
                <p:cNvPr id="21" name="Gerade Verbindung mit Pfeil 39"/>
                <p:cNvCxnSpPr>
                  <a:cxnSpLocks noChangeShapeType="1"/>
                  <a:endCxn id="19" idx="3"/>
                </p:cNvCxnSpPr>
                <p:nvPr/>
              </p:nvCxnSpPr>
              <p:spPr bwMode="auto">
                <a:xfrm rot="10800000">
                  <a:off x="7286645" y="5252364"/>
                  <a:ext cx="285731" cy="674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</p:grpSp>
        </p:grpSp>
        <p:grpSp>
          <p:nvGrpSpPr>
            <p:cNvPr id="22" name="Gruppieren 44"/>
            <p:cNvGrpSpPr/>
            <p:nvPr/>
          </p:nvGrpSpPr>
          <p:grpSpPr>
            <a:xfrm>
              <a:off x="5214942" y="1788163"/>
              <a:ext cx="1500198" cy="785818"/>
              <a:chOff x="4929190" y="2000240"/>
              <a:chExt cx="1500198" cy="785818"/>
            </a:xfrm>
          </p:grpSpPr>
          <p:sp>
            <p:nvSpPr>
              <p:cNvPr id="46" name="Geschweifte Klammer rechts 45"/>
              <p:cNvSpPr/>
              <p:nvPr/>
            </p:nvSpPr>
            <p:spPr>
              <a:xfrm flipH="1">
                <a:off x="6286512" y="2000240"/>
                <a:ext cx="142876" cy="785818"/>
              </a:xfrm>
              <a:prstGeom prst="rightBrace">
                <a:avLst>
                  <a:gd name="adj1" fmla="val 48333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feld 69"/>
              <p:cNvSpPr txBox="1">
                <a:spLocks noChangeArrowheads="1"/>
              </p:cNvSpPr>
              <p:nvPr/>
            </p:nvSpPr>
            <p:spPr bwMode="auto">
              <a:xfrm>
                <a:off x="4929190" y="2214554"/>
                <a:ext cx="136652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cs typeface="Arial" charset="0"/>
                  </a:rPr>
                  <a:t>Visualization</a:t>
                </a:r>
                <a:endParaRPr lang="en-US" dirty="0">
                  <a:cs typeface="Arial" charset="0"/>
                </a:endParaRPr>
              </a:p>
            </p:txBody>
          </p:sp>
        </p:grpSp>
      </p:grpSp>
      <p:grpSp>
        <p:nvGrpSpPr>
          <p:cNvPr id="54" name="Gruppieren 53"/>
          <p:cNvGrpSpPr/>
          <p:nvPr/>
        </p:nvGrpSpPr>
        <p:grpSpPr>
          <a:xfrm>
            <a:off x="985812" y="5295913"/>
            <a:ext cx="4786346" cy="941013"/>
            <a:chOff x="1000100" y="5274069"/>
            <a:chExt cx="4786346" cy="941013"/>
          </a:xfrm>
        </p:grpSpPr>
        <p:grpSp>
          <p:nvGrpSpPr>
            <p:cNvPr id="53" name="Gruppieren 52"/>
            <p:cNvGrpSpPr/>
            <p:nvPr/>
          </p:nvGrpSpPr>
          <p:grpSpPr>
            <a:xfrm>
              <a:off x="2071670" y="5274069"/>
              <a:ext cx="3714776" cy="941013"/>
              <a:chOff x="2071670" y="5274069"/>
              <a:chExt cx="3714776" cy="941013"/>
            </a:xfrm>
          </p:grpSpPr>
          <p:sp>
            <p:nvSpPr>
              <p:cNvPr id="10" name="Rechteck 9"/>
              <p:cNvSpPr/>
              <p:nvPr/>
            </p:nvSpPr>
            <p:spPr bwMode="auto">
              <a:xfrm>
                <a:off x="2071670" y="5274069"/>
                <a:ext cx="3714776" cy="9286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uppieren 52"/>
              <p:cNvGrpSpPr>
                <a:grpSpLocks/>
              </p:cNvGrpSpPr>
              <p:nvPr/>
            </p:nvGrpSpPr>
            <p:grpSpPr bwMode="auto">
              <a:xfrm>
                <a:off x="2071670" y="5416945"/>
                <a:ext cx="3578082" cy="798137"/>
                <a:chOff x="376238" y="2071678"/>
                <a:chExt cx="3578081" cy="797323"/>
              </a:xfrm>
            </p:grpSpPr>
            <p:sp>
              <p:nvSpPr>
                <p:cNvPr id="23" name="Rechteck 22"/>
                <p:cNvSpPr/>
                <p:nvPr/>
              </p:nvSpPr>
              <p:spPr bwMode="auto">
                <a:xfrm>
                  <a:off x="1097607" y="2071678"/>
                  <a:ext cx="792000" cy="64545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square"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GPS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>
                      <a:cs typeface="Arial" pitchFamily="34" charset="0"/>
                    </a:rPr>
                    <a:t>Unit</a:t>
                  </a:r>
                </a:p>
              </p:txBody>
            </p:sp>
            <p:sp>
              <p:nvSpPr>
                <p:cNvPr id="24" name="Rechteck 23"/>
                <p:cNvSpPr/>
                <p:nvPr/>
              </p:nvSpPr>
              <p:spPr bwMode="auto">
                <a:xfrm>
                  <a:off x="2129964" y="2071678"/>
                  <a:ext cx="792000" cy="645454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GRTS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 err="1">
                      <a:cs typeface="Arial" pitchFamily="34" charset="0"/>
                    </a:rPr>
                    <a:t>Alg</a:t>
                  </a:r>
                  <a:endParaRPr lang="en-US" dirty="0">
                    <a:cs typeface="Arial" pitchFamily="34" charset="0"/>
                  </a:endParaRPr>
                </a:p>
              </p:txBody>
            </p:sp>
            <p:sp>
              <p:nvSpPr>
                <p:cNvPr id="25" name="Rechteck 24"/>
                <p:cNvSpPr/>
                <p:nvPr/>
              </p:nvSpPr>
              <p:spPr bwMode="auto">
                <a:xfrm>
                  <a:off x="3162319" y="2071678"/>
                  <a:ext cx="792000" cy="645672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lIns="0" rIns="0" anchor="ctr">
                  <a:noAutofit/>
                </a:bodyPr>
                <a:lstStyle/>
                <a:p>
                  <a:pPr algn="ctr">
                    <a:defRPr/>
                  </a:pPr>
                  <a:r>
                    <a:rPr lang="en-US" dirty="0">
                      <a:cs typeface="Arial" pitchFamily="34" charset="0"/>
                    </a:rPr>
                    <a:t>Update</a:t>
                  </a:r>
                  <a:br>
                    <a:rPr lang="en-US" dirty="0">
                      <a:cs typeface="Arial" pitchFamily="34" charset="0"/>
                    </a:rPr>
                  </a:br>
                  <a:r>
                    <a:rPr lang="en-US" dirty="0">
                      <a:cs typeface="Arial" pitchFamily="34" charset="0"/>
                    </a:rPr>
                    <a:t>Sender</a:t>
                  </a:r>
                </a:p>
              </p:txBody>
            </p:sp>
            <p:cxnSp>
              <p:nvCxnSpPr>
                <p:cNvPr id="26" name="Gerade Verbindung mit Pfeil 28"/>
                <p:cNvCxnSpPr>
                  <a:cxnSpLocks noChangeShapeType="1"/>
                  <a:stCxn id="23" idx="3"/>
                  <a:endCxn id="24" idx="1"/>
                </p:cNvCxnSpPr>
                <p:nvPr/>
              </p:nvCxnSpPr>
              <p:spPr bwMode="auto">
                <a:xfrm>
                  <a:off x="1889607" y="2394406"/>
                  <a:ext cx="240357" cy="1586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cxnSp>
              <p:nvCxnSpPr>
                <p:cNvPr id="27" name="Gerade Verbindung mit Pfeil 30"/>
                <p:cNvCxnSpPr>
                  <a:cxnSpLocks noChangeShapeType="1"/>
                  <a:stCxn id="24" idx="3"/>
                  <a:endCxn id="25" idx="1"/>
                </p:cNvCxnSpPr>
                <p:nvPr/>
              </p:nvCxnSpPr>
              <p:spPr bwMode="auto">
                <a:xfrm>
                  <a:off x="2921963" y="2394406"/>
                  <a:ext cx="240356" cy="109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28" name="Ellipse 27"/>
                <p:cNvSpPr/>
                <p:nvPr/>
              </p:nvSpPr>
              <p:spPr bwMode="auto">
                <a:xfrm>
                  <a:off x="571500" y="2252469"/>
                  <a:ext cx="285750" cy="285459"/>
                </a:xfrm>
                <a:prstGeom prst="ellipse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 w="12700" cap="flat" cmpd="sng" algn="ctr">
                  <a:solidFill>
                    <a:schemeClr val="accent1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Arial" pitchFamily="34" charset="0"/>
                  </a:endParaRPr>
                </a:p>
              </p:txBody>
            </p:sp>
            <p:cxnSp>
              <p:nvCxnSpPr>
                <p:cNvPr id="29" name="Gerade Verbindung mit Pfeil 47"/>
                <p:cNvCxnSpPr>
                  <a:cxnSpLocks noChangeShapeType="1"/>
                  <a:stCxn id="28" idx="6"/>
                  <a:endCxn id="23" idx="1"/>
                </p:cNvCxnSpPr>
                <p:nvPr/>
              </p:nvCxnSpPr>
              <p:spPr bwMode="auto">
                <a:xfrm flipV="1">
                  <a:off x="857250" y="2394406"/>
                  <a:ext cx="240357" cy="793"/>
                </a:xfrm>
                <a:prstGeom prst="straightConnector1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 type="arrow" w="med" len="med"/>
                </a:ln>
              </p:spPr>
            </p:cxnSp>
            <p:sp>
              <p:nvSpPr>
                <p:cNvPr id="30" name="Textfeld 51"/>
                <p:cNvSpPr txBox="1">
                  <a:spLocks noChangeArrowheads="1"/>
                </p:cNvSpPr>
                <p:nvPr/>
              </p:nvSpPr>
              <p:spPr bwMode="auto">
                <a:xfrm>
                  <a:off x="376238" y="2500045"/>
                  <a:ext cx="554960" cy="3689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cs typeface="Arial" charset="0"/>
                    </a:rPr>
                    <a:t>GPS</a:t>
                  </a:r>
                </a:p>
              </p:txBody>
            </p:sp>
          </p:grpSp>
        </p:grpSp>
        <p:grpSp>
          <p:nvGrpSpPr>
            <p:cNvPr id="11" name="Gruppieren 38"/>
            <p:cNvGrpSpPr/>
            <p:nvPr/>
          </p:nvGrpSpPr>
          <p:grpSpPr>
            <a:xfrm>
              <a:off x="1000100" y="5357826"/>
              <a:ext cx="1000132" cy="785818"/>
              <a:chOff x="4929190" y="2000240"/>
              <a:chExt cx="1000132" cy="785818"/>
            </a:xfrm>
          </p:grpSpPr>
          <p:sp>
            <p:nvSpPr>
              <p:cNvPr id="40" name="Geschweifte Klammer rechts 39"/>
              <p:cNvSpPr/>
              <p:nvPr/>
            </p:nvSpPr>
            <p:spPr>
              <a:xfrm flipH="1">
                <a:off x="5786446" y="2000240"/>
                <a:ext cx="142876" cy="785818"/>
              </a:xfrm>
              <a:prstGeom prst="rightBrace">
                <a:avLst>
                  <a:gd name="adj1" fmla="val 48333"/>
                  <a:gd name="adj2" fmla="val 50000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feld 69"/>
              <p:cNvSpPr txBox="1">
                <a:spLocks noChangeArrowheads="1"/>
              </p:cNvSpPr>
              <p:nvPr/>
            </p:nvSpPr>
            <p:spPr bwMode="auto">
              <a:xfrm>
                <a:off x="4929190" y="2214554"/>
                <a:ext cx="8467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cs typeface="Arial" charset="0"/>
                  </a:rPr>
                  <a:t>Mobile</a:t>
                </a:r>
                <a:endParaRPr lang="en-US" dirty="0">
                  <a:cs typeface="Arial" charset="0"/>
                </a:endParaRPr>
              </a:p>
            </p:txBody>
          </p:sp>
        </p:grpSp>
      </p:grp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0825" y="428604"/>
            <a:ext cx="7893075" cy="1025510"/>
          </a:xfrm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GRTS</a:t>
            </a:r>
            <a:r>
              <a:rPr lang="en-US" dirty="0" smtClean="0"/>
              <a:t>-based Tracking System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285720" y="1763721"/>
            <a:ext cx="3929090" cy="1308089"/>
          </a:xfrm>
        </p:spPr>
        <p:txBody>
          <a:bodyPr wrap="none" anchor="t" anchorCtr="0"/>
          <a:lstStyle/>
          <a:p>
            <a:pPr marL="216000" lvl="1">
              <a:buSzPct val="100000"/>
              <a:buNone/>
            </a:pPr>
            <a:r>
              <a:rPr lang="en-US" dirty="0" smtClean="0">
                <a:solidFill>
                  <a:schemeClr val="tx2"/>
                </a:solidFill>
                <a:cs typeface="Arial" charset="0"/>
                <a:sym typeface="Wingdings" pitchFamily="2" charset="2"/>
              </a:rPr>
              <a:t></a:t>
            </a:r>
            <a:r>
              <a:rPr lang="en-US" dirty="0" smtClean="0">
                <a:cs typeface="Arial" charset="0"/>
                <a:sym typeface="Wingdings" pitchFamily="2" charset="2"/>
              </a:rPr>
              <a:t> </a:t>
            </a:r>
            <a:r>
              <a:rPr lang="en-US" dirty="0" smtClean="0">
                <a:cs typeface="Arial" charset="0"/>
              </a:rPr>
              <a:t>Experiments with prototypical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tracking system confirm</a:t>
            </a:r>
            <a:br>
              <a:rPr lang="en-US" dirty="0" smtClean="0">
                <a:cs typeface="Arial" charset="0"/>
              </a:rPr>
            </a:br>
            <a:r>
              <a:rPr lang="en-US" dirty="0" smtClean="0">
                <a:cs typeface="Arial" charset="0"/>
              </a:rPr>
              <a:t>  simulation results</a:t>
            </a:r>
            <a:endParaRPr lang="en-US" dirty="0"/>
          </a:p>
        </p:txBody>
      </p:sp>
      <p:cxnSp>
        <p:nvCxnSpPr>
          <p:cNvPr id="31" name="Gerade Verbindung mit Pfeil 57"/>
          <p:cNvCxnSpPr>
            <a:cxnSpLocks noChangeShapeType="1"/>
          </p:cNvCxnSpPr>
          <p:nvPr/>
        </p:nvCxnSpPr>
        <p:spPr bwMode="auto">
          <a:xfrm rot="16200000" flipV="1">
            <a:off x="4533264" y="4896496"/>
            <a:ext cx="1080000" cy="239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2" name="Gerade Verbindung mit Pfeil 58"/>
          <p:cNvCxnSpPr>
            <a:cxnSpLocks noChangeShapeType="1"/>
          </p:cNvCxnSpPr>
          <p:nvPr/>
        </p:nvCxnSpPr>
        <p:spPr bwMode="auto">
          <a:xfrm rot="5400000">
            <a:off x="4890041" y="4896909"/>
            <a:ext cx="1080000" cy="157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prstDash val="sysDash"/>
            <a:round/>
            <a:headEnd/>
            <a:tailEnd type="arrow" w="med" len="med"/>
          </a:ln>
        </p:spPr>
      </p:cxnSp>
      <p:cxnSp>
        <p:nvCxnSpPr>
          <p:cNvPr id="33" name="Gerade Verbindung mit Pfeil 59"/>
          <p:cNvCxnSpPr>
            <a:cxnSpLocks noChangeShapeType="1"/>
          </p:cNvCxnSpPr>
          <p:nvPr/>
        </p:nvCxnSpPr>
        <p:spPr bwMode="auto">
          <a:xfrm rot="5400000">
            <a:off x="6656936" y="3153822"/>
            <a:ext cx="1080000" cy="1571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4" name="Gerade Verbindung mit Pfeil 60"/>
          <p:cNvCxnSpPr>
            <a:cxnSpLocks noChangeShapeType="1"/>
          </p:cNvCxnSpPr>
          <p:nvPr/>
        </p:nvCxnSpPr>
        <p:spPr bwMode="auto">
          <a:xfrm rot="16200000" flipV="1">
            <a:off x="7032380" y="3154600"/>
            <a:ext cx="1080000" cy="16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5" name="Textfeld 66"/>
          <p:cNvSpPr txBox="1">
            <a:spLocks noChangeArrowheads="1"/>
          </p:cNvSpPr>
          <p:nvPr/>
        </p:nvSpPr>
        <p:spPr bwMode="auto">
          <a:xfrm>
            <a:off x="6084888" y="2969941"/>
            <a:ext cx="10879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cs typeface="Arial" charset="0"/>
              </a:rPr>
              <a:t>Requests</a:t>
            </a:r>
            <a:endParaRPr lang="en-US" dirty="0">
              <a:cs typeface="Arial" charset="0"/>
            </a:endParaRPr>
          </a:p>
        </p:txBody>
      </p:sp>
      <p:sp>
        <p:nvSpPr>
          <p:cNvPr id="36" name="Textfeld 67"/>
          <p:cNvSpPr txBox="1">
            <a:spLocks noChangeArrowheads="1"/>
          </p:cNvSpPr>
          <p:nvPr/>
        </p:nvSpPr>
        <p:spPr bwMode="auto">
          <a:xfrm>
            <a:off x="7566021" y="2969941"/>
            <a:ext cx="599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cs typeface="Arial" charset="0"/>
              </a:rPr>
              <a:t>KML</a:t>
            </a:r>
          </a:p>
        </p:txBody>
      </p:sp>
      <p:sp>
        <p:nvSpPr>
          <p:cNvPr id="37" name="Textfeld 68"/>
          <p:cNvSpPr txBox="1">
            <a:spLocks noChangeArrowheads="1"/>
          </p:cNvSpPr>
          <p:nvPr/>
        </p:nvSpPr>
        <p:spPr bwMode="auto">
          <a:xfrm>
            <a:off x="4108148" y="4746995"/>
            <a:ext cx="9639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cs typeface="Arial" charset="0"/>
              </a:rPr>
              <a:t>Updates</a:t>
            </a:r>
          </a:p>
        </p:txBody>
      </p:sp>
      <p:sp>
        <p:nvSpPr>
          <p:cNvPr id="38" name="Textfeld 69"/>
          <p:cNvSpPr txBox="1">
            <a:spLocks noChangeArrowheads="1"/>
          </p:cNvSpPr>
          <p:nvPr/>
        </p:nvSpPr>
        <p:spPr bwMode="auto">
          <a:xfrm>
            <a:off x="5429246" y="4746995"/>
            <a:ext cx="607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cs typeface="Arial" charset="0"/>
              </a:rPr>
              <a:t>Acks</a:t>
            </a: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Summary</a:t>
            </a:r>
            <a:endParaRPr lang="en-US" sz="5400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06" y="1903433"/>
            <a:ext cx="8229600" cy="4525963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dirty="0" smtClean="0">
                <a:cs typeface="Arial" charset="0"/>
              </a:rPr>
              <a:t>	Many pervasive applications rely on trajectory data</a:t>
            </a:r>
          </a:p>
          <a:p>
            <a:endParaRPr lang="en-US" dirty="0" smtClean="0">
              <a:cs typeface="Arial" charset="0"/>
            </a:endParaRPr>
          </a:p>
          <a:p>
            <a:pPr>
              <a:buFont typeface="Arial Unicode MS" pitchFamily="34" charset="-128"/>
              <a:buNone/>
            </a:pPr>
            <a:r>
              <a:rPr lang="en-US" dirty="0" smtClean="0">
                <a:cs typeface="Arial" charset="0"/>
              </a:rPr>
              <a:t>	Moving objects databases store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simplified</a:t>
            </a:r>
            <a:r>
              <a:rPr lang="en-US" dirty="0" smtClean="0">
                <a:cs typeface="Arial" charset="0"/>
              </a:rPr>
              <a:t> trajectories</a:t>
            </a:r>
          </a:p>
          <a:p>
            <a:pPr lvl="1"/>
            <a:r>
              <a:rPr lang="en-US" dirty="0" smtClean="0">
                <a:cs typeface="Arial" charset="0"/>
              </a:rPr>
              <a:t>Save storage capacity</a:t>
            </a:r>
          </a:p>
          <a:p>
            <a:pPr lvl="1"/>
            <a:r>
              <a:rPr lang="en-US" dirty="0" smtClean="0">
                <a:cs typeface="Arial" charset="0"/>
              </a:rPr>
              <a:t>Optimize communication cost</a:t>
            </a:r>
          </a:p>
          <a:p>
            <a:endParaRPr lang="en-US" dirty="0" smtClean="0">
              <a:cs typeface="Arial" charset="0"/>
            </a:endParaRPr>
          </a:p>
          <a:p>
            <a:pPr>
              <a:buFont typeface="Arial Unicode MS" pitchFamily="34" charset="-128"/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Generic</a:t>
            </a:r>
            <a:r>
              <a:rPr lang="en-US" dirty="0" smtClean="0">
                <a:cs typeface="Arial" charset="0"/>
              </a:rPr>
              <a:t> Remote Trajectory Simplification</a:t>
            </a:r>
          </a:p>
          <a:p>
            <a:pPr lvl="1"/>
            <a:r>
              <a:rPr lang="en-US" dirty="0" smtClean="0">
                <a:cs typeface="Arial" charset="0"/>
              </a:rPr>
              <a:t>Clearly separates tracking from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simplification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Arial" charset="0"/>
              </a:rPr>
              <a:t>Open</a:t>
            </a:r>
            <a:r>
              <a:rPr lang="en-US" dirty="0" smtClean="0">
                <a:cs typeface="Arial" charset="0"/>
              </a:rPr>
              <a:t> to different line simplification algorithms</a:t>
            </a:r>
          </a:p>
          <a:p>
            <a:pPr lvl="1"/>
            <a:r>
              <a:rPr lang="en-US" dirty="0" smtClean="0">
                <a:cs typeface="Arial" charset="0"/>
              </a:rPr>
              <a:t>Only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12% </a:t>
            </a:r>
            <a:r>
              <a:rPr lang="en-US" dirty="0" smtClean="0">
                <a:cs typeface="Arial" charset="0"/>
              </a:rPr>
              <a:t>worse than optimal offline simplification</a:t>
            </a:r>
            <a:endParaRPr lang="en-US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5803900" y="1071546"/>
            <a:ext cx="4649269" cy="4900629"/>
            <a:chOff x="5803900" y="1071546"/>
            <a:chExt cx="4649269" cy="4900629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03900" y="3219450"/>
              <a:ext cx="4649269" cy="275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" name="Gruppieren 16"/>
            <p:cNvGrpSpPr/>
            <p:nvPr/>
          </p:nvGrpSpPr>
          <p:grpSpPr>
            <a:xfrm>
              <a:off x="6228184" y="3996426"/>
              <a:ext cx="3344806" cy="1304782"/>
              <a:chOff x="571472" y="2427844"/>
              <a:chExt cx="3344806" cy="1304782"/>
            </a:xfrm>
            <a:scene3d>
              <a:camera prst="isometricTopUp"/>
              <a:lightRig rig="threePt" dir="t"/>
            </a:scene3d>
          </p:grpSpPr>
          <p:sp>
            <p:nvSpPr>
              <p:cNvPr id="31" name="Freihandform 30"/>
              <p:cNvSpPr/>
              <p:nvPr/>
            </p:nvSpPr>
            <p:spPr>
              <a:xfrm>
                <a:off x="714316" y="2681254"/>
                <a:ext cx="1811055" cy="1051372"/>
              </a:xfrm>
              <a:custGeom>
                <a:avLst/>
                <a:gdLst>
                  <a:gd name="connsiteX0" fmla="*/ 0 w 1958109"/>
                  <a:gd name="connsiteY0" fmla="*/ 609600 h 628073"/>
                  <a:gd name="connsiteX1" fmla="*/ 480291 w 1958109"/>
                  <a:gd name="connsiteY1" fmla="*/ 600364 h 628073"/>
                  <a:gd name="connsiteX2" fmla="*/ 766619 w 1958109"/>
                  <a:gd name="connsiteY2" fmla="*/ 600364 h 628073"/>
                  <a:gd name="connsiteX3" fmla="*/ 794328 w 1958109"/>
                  <a:gd name="connsiteY3" fmla="*/ 434109 h 628073"/>
                  <a:gd name="connsiteX4" fmla="*/ 1025237 w 1958109"/>
                  <a:gd name="connsiteY4" fmla="*/ 184728 h 628073"/>
                  <a:gd name="connsiteX5" fmla="*/ 1958109 w 1958109"/>
                  <a:gd name="connsiteY5" fmla="*/ 0 h 628073"/>
                  <a:gd name="connsiteX0" fmla="*/ 0 w 3101149"/>
                  <a:gd name="connsiteY0" fmla="*/ 0 h 1447257"/>
                  <a:gd name="connsiteX1" fmla="*/ 1623331 w 3101149"/>
                  <a:gd name="connsiteY1" fmla="*/ 1419548 h 1447257"/>
                  <a:gd name="connsiteX2" fmla="*/ 1909659 w 3101149"/>
                  <a:gd name="connsiteY2" fmla="*/ 1419548 h 1447257"/>
                  <a:gd name="connsiteX3" fmla="*/ 1937368 w 3101149"/>
                  <a:gd name="connsiteY3" fmla="*/ 1253293 h 1447257"/>
                  <a:gd name="connsiteX4" fmla="*/ 2168277 w 3101149"/>
                  <a:gd name="connsiteY4" fmla="*/ 1003912 h 1447257"/>
                  <a:gd name="connsiteX5" fmla="*/ 3101149 w 3101149"/>
                  <a:gd name="connsiteY5" fmla="*/ 819184 h 1447257"/>
                  <a:gd name="connsiteX0" fmla="*/ 0 w 3101149"/>
                  <a:gd name="connsiteY0" fmla="*/ 0 h 1522812"/>
                  <a:gd name="connsiteX1" fmla="*/ 123101 w 3101149"/>
                  <a:gd name="connsiteY1" fmla="*/ 633706 h 1522812"/>
                  <a:gd name="connsiteX2" fmla="*/ 1909659 w 3101149"/>
                  <a:gd name="connsiteY2" fmla="*/ 1419548 h 1522812"/>
                  <a:gd name="connsiteX3" fmla="*/ 1937368 w 3101149"/>
                  <a:gd name="connsiteY3" fmla="*/ 1253293 h 1522812"/>
                  <a:gd name="connsiteX4" fmla="*/ 2168277 w 3101149"/>
                  <a:gd name="connsiteY4" fmla="*/ 1003912 h 1522812"/>
                  <a:gd name="connsiteX5" fmla="*/ 3101149 w 3101149"/>
                  <a:gd name="connsiteY5" fmla="*/ 819184 h 1522812"/>
                  <a:gd name="connsiteX0" fmla="*/ 0 w 3101149"/>
                  <a:gd name="connsiteY0" fmla="*/ 0 h 1546621"/>
                  <a:gd name="connsiteX1" fmla="*/ 123101 w 3101149"/>
                  <a:gd name="connsiteY1" fmla="*/ 633706 h 1546621"/>
                  <a:gd name="connsiteX2" fmla="*/ 1909659 w 3101149"/>
                  <a:gd name="connsiteY2" fmla="*/ 1419548 h 1546621"/>
                  <a:gd name="connsiteX3" fmla="*/ 2866030 w 3101149"/>
                  <a:gd name="connsiteY3" fmla="*/ 1396145 h 1546621"/>
                  <a:gd name="connsiteX4" fmla="*/ 2168277 w 3101149"/>
                  <a:gd name="connsiteY4" fmla="*/ 1003912 h 1546621"/>
                  <a:gd name="connsiteX5" fmla="*/ 3101149 w 3101149"/>
                  <a:gd name="connsiteY5" fmla="*/ 819184 h 1546621"/>
                  <a:gd name="connsiteX0" fmla="*/ 0 w 3135359"/>
                  <a:gd name="connsiteY0" fmla="*/ 0 h 1398314"/>
                  <a:gd name="connsiteX1" fmla="*/ 123101 w 3135359"/>
                  <a:gd name="connsiteY1" fmla="*/ 633706 h 1398314"/>
                  <a:gd name="connsiteX2" fmla="*/ 552305 w 3135359"/>
                  <a:gd name="connsiteY2" fmla="*/ 990896 h 1398314"/>
                  <a:gd name="connsiteX3" fmla="*/ 2866030 w 3135359"/>
                  <a:gd name="connsiteY3" fmla="*/ 1396145 h 1398314"/>
                  <a:gd name="connsiteX4" fmla="*/ 2168277 w 3135359"/>
                  <a:gd name="connsiteY4" fmla="*/ 1003912 h 1398314"/>
                  <a:gd name="connsiteX5" fmla="*/ 3101149 w 3135359"/>
                  <a:gd name="connsiteY5" fmla="*/ 819184 h 1398314"/>
                  <a:gd name="connsiteX0" fmla="*/ 0 w 3135359"/>
                  <a:gd name="connsiteY0" fmla="*/ 0 h 1398314"/>
                  <a:gd name="connsiteX1" fmla="*/ 123101 w 3135359"/>
                  <a:gd name="connsiteY1" fmla="*/ 633706 h 1398314"/>
                  <a:gd name="connsiteX2" fmla="*/ 552305 w 3135359"/>
                  <a:gd name="connsiteY2" fmla="*/ 990896 h 1398314"/>
                  <a:gd name="connsiteX3" fmla="*/ 2866030 w 3135359"/>
                  <a:gd name="connsiteY3" fmla="*/ 1396145 h 1398314"/>
                  <a:gd name="connsiteX4" fmla="*/ 2168277 w 3135359"/>
                  <a:gd name="connsiteY4" fmla="*/ 1003912 h 1398314"/>
                  <a:gd name="connsiteX5" fmla="*/ 3101149 w 3135359"/>
                  <a:gd name="connsiteY5" fmla="*/ 819184 h 1398314"/>
                  <a:gd name="connsiteX0" fmla="*/ 0 w 3135359"/>
                  <a:gd name="connsiteY0" fmla="*/ 0 h 1398314"/>
                  <a:gd name="connsiteX1" fmla="*/ 123101 w 3135359"/>
                  <a:gd name="connsiteY1" fmla="*/ 633706 h 1398314"/>
                  <a:gd name="connsiteX2" fmla="*/ 552305 w 3135359"/>
                  <a:gd name="connsiteY2" fmla="*/ 990896 h 1398314"/>
                  <a:gd name="connsiteX3" fmla="*/ 2866030 w 3135359"/>
                  <a:gd name="connsiteY3" fmla="*/ 1396145 h 1398314"/>
                  <a:gd name="connsiteX4" fmla="*/ 2168277 w 3135359"/>
                  <a:gd name="connsiteY4" fmla="*/ 1003912 h 1398314"/>
                  <a:gd name="connsiteX5" fmla="*/ 3101149 w 3135359"/>
                  <a:gd name="connsiteY5" fmla="*/ 819184 h 1398314"/>
                  <a:gd name="connsiteX0" fmla="*/ 0 w 3101149"/>
                  <a:gd name="connsiteY0" fmla="*/ 0 h 1117969"/>
                  <a:gd name="connsiteX1" fmla="*/ 123101 w 3101149"/>
                  <a:gd name="connsiteY1" fmla="*/ 633706 h 1117969"/>
                  <a:gd name="connsiteX2" fmla="*/ 552305 w 3101149"/>
                  <a:gd name="connsiteY2" fmla="*/ 990896 h 1117969"/>
                  <a:gd name="connsiteX3" fmla="*/ 1365800 w 3101149"/>
                  <a:gd name="connsiteY3" fmla="*/ 395989 h 1117969"/>
                  <a:gd name="connsiteX4" fmla="*/ 2168277 w 3101149"/>
                  <a:gd name="connsiteY4" fmla="*/ 1003912 h 1117969"/>
                  <a:gd name="connsiteX5" fmla="*/ 3101149 w 3101149"/>
                  <a:gd name="connsiteY5" fmla="*/ 819184 h 1117969"/>
                  <a:gd name="connsiteX0" fmla="*/ 0 w 3101149"/>
                  <a:gd name="connsiteY0" fmla="*/ 0 h 1074444"/>
                  <a:gd name="connsiteX1" fmla="*/ 123101 w 3101149"/>
                  <a:gd name="connsiteY1" fmla="*/ 633706 h 1074444"/>
                  <a:gd name="connsiteX2" fmla="*/ 552305 w 3101149"/>
                  <a:gd name="connsiteY2" fmla="*/ 990896 h 1074444"/>
                  <a:gd name="connsiteX3" fmla="*/ 1365800 w 3101149"/>
                  <a:gd name="connsiteY3" fmla="*/ 395989 h 1074444"/>
                  <a:gd name="connsiteX4" fmla="*/ 2168277 w 3101149"/>
                  <a:gd name="connsiteY4" fmla="*/ 1003912 h 1074444"/>
                  <a:gd name="connsiteX5" fmla="*/ 3101149 w 3101149"/>
                  <a:gd name="connsiteY5" fmla="*/ 819184 h 1074444"/>
                  <a:gd name="connsiteX0" fmla="*/ 0 w 3101149"/>
                  <a:gd name="connsiteY0" fmla="*/ 0 h 1051372"/>
                  <a:gd name="connsiteX1" fmla="*/ 123101 w 3101149"/>
                  <a:gd name="connsiteY1" fmla="*/ 633706 h 1051372"/>
                  <a:gd name="connsiteX2" fmla="*/ 552305 w 3101149"/>
                  <a:gd name="connsiteY2" fmla="*/ 990896 h 1051372"/>
                  <a:gd name="connsiteX3" fmla="*/ 1365800 w 3101149"/>
                  <a:gd name="connsiteY3" fmla="*/ 395989 h 1051372"/>
                  <a:gd name="connsiteX4" fmla="*/ 1811055 w 3101149"/>
                  <a:gd name="connsiteY4" fmla="*/ 218070 h 1051372"/>
                  <a:gd name="connsiteX5" fmla="*/ 3101149 w 3101149"/>
                  <a:gd name="connsiteY5" fmla="*/ 819184 h 1051372"/>
                  <a:gd name="connsiteX0" fmla="*/ 0 w 1811055"/>
                  <a:gd name="connsiteY0" fmla="*/ 0 h 1051372"/>
                  <a:gd name="connsiteX1" fmla="*/ 123101 w 1811055"/>
                  <a:gd name="connsiteY1" fmla="*/ 633706 h 1051372"/>
                  <a:gd name="connsiteX2" fmla="*/ 552305 w 1811055"/>
                  <a:gd name="connsiteY2" fmla="*/ 990896 h 1051372"/>
                  <a:gd name="connsiteX3" fmla="*/ 1365800 w 1811055"/>
                  <a:gd name="connsiteY3" fmla="*/ 395989 h 1051372"/>
                  <a:gd name="connsiteX4" fmla="*/ 1811055 w 1811055"/>
                  <a:gd name="connsiteY4" fmla="*/ 218070 h 1051372"/>
                  <a:gd name="connsiteX0" fmla="*/ 0 w 1811055"/>
                  <a:gd name="connsiteY0" fmla="*/ 0 h 1051372"/>
                  <a:gd name="connsiteX1" fmla="*/ 123101 w 1811055"/>
                  <a:gd name="connsiteY1" fmla="*/ 633706 h 1051372"/>
                  <a:gd name="connsiteX2" fmla="*/ 552305 w 1811055"/>
                  <a:gd name="connsiteY2" fmla="*/ 990896 h 1051372"/>
                  <a:gd name="connsiteX3" fmla="*/ 1365800 w 1811055"/>
                  <a:gd name="connsiteY3" fmla="*/ 395989 h 1051372"/>
                  <a:gd name="connsiteX4" fmla="*/ 1811055 w 1811055"/>
                  <a:gd name="connsiteY4" fmla="*/ 75170 h 1051372"/>
                  <a:gd name="connsiteX0" fmla="*/ 0 w 1811055"/>
                  <a:gd name="connsiteY0" fmla="*/ 0 h 1051372"/>
                  <a:gd name="connsiteX1" fmla="*/ 123101 w 1811055"/>
                  <a:gd name="connsiteY1" fmla="*/ 633706 h 1051372"/>
                  <a:gd name="connsiteX2" fmla="*/ 552305 w 1811055"/>
                  <a:gd name="connsiteY2" fmla="*/ 990896 h 1051372"/>
                  <a:gd name="connsiteX3" fmla="*/ 1365800 w 1811055"/>
                  <a:gd name="connsiteY3" fmla="*/ 395989 h 1051372"/>
                  <a:gd name="connsiteX4" fmla="*/ 1811055 w 1811055"/>
                  <a:gd name="connsiteY4" fmla="*/ 75170 h 105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1055" h="1051372">
                    <a:moveTo>
                      <a:pt x="0" y="0"/>
                    </a:moveTo>
                    <a:lnTo>
                      <a:pt x="123101" y="633706"/>
                    </a:lnTo>
                    <a:cubicBezTo>
                      <a:pt x="236609" y="802165"/>
                      <a:pt x="324503" y="934049"/>
                      <a:pt x="552305" y="990896"/>
                    </a:cubicBezTo>
                    <a:cubicBezTo>
                      <a:pt x="658831" y="1051372"/>
                      <a:pt x="1156008" y="548610"/>
                      <a:pt x="1365800" y="395989"/>
                    </a:cubicBezTo>
                    <a:cubicBezTo>
                      <a:pt x="1575592" y="243368"/>
                      <a:pt x="1663026" y="157204"/>
                      <a:pt x="1811055" y="75170"/>
                    </a:cubicBezTo>
                  </a:path>
                </a:pathLst>
              </a:cu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571472" y="2571744"/>
                <a:ext cx="288562" cy="28856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ihandform 32"/>
              <p:cNvSpPr/>
              <p:nvPr/>
            </p:nvSpPr>
            <p:spPr>
              <a:xfrm>
                <a:off x="2876503" y="2427844"/>
                <a:ext cx="1039775" cy="1030947"/>
              </a:xfrm>
              <a:custGeom>
                <a:avLst/>
                <a:gdLst>
                  <a:gd name="connsiteX0" fmla="*/ 1468582 w 1553248"/>
                  <a:gd name="connsiteY0" fmla="*/ 33866 h 297102"/>
                  <a:gd name="connsiteX1" fmla="*/ 1413163 w 1553248"/>
                  <a:gd name="connsiteY1" fmla="*/ 24630 h 297102"/>
                  <a:gd name="connsiteX2" fmla="*/ 628073 w 1553248"/>
                  <a:gd name="connsiteY2" fmla="*/ 181648 h 297102"/>
                  <a:gd name="connsiteX3" fmla="*/ 304800 w 1553248"/>
                  <a:gd name="connsiteY3" fmla="*/ 283248 h 297102"/>
                  <a:gd name="connsiteX4" fmla="*/ 0 w 1553248"/>
                  <a:gd name="connsiteY4" fmla="*/ 98521 h 297102"/>
                  <a:gd name="connsiteX0" fmla="*/ 1468582 w 1510915"/>
                  <a:gd name="connsiteY0" fmla="*/ 391080 h 654316"/>
                  <a:gd name="connsiteX1" fmla="*/ 1055941 w 1510915"/>
                  <a:gd name="connsiteY1" fmla="*/ 24630 h 654316"/>
                  <a:gd name="connsiteX2" fmla="*/ 628073 w 1510915"/>
                  <a:gd name="connsiteY2" fmla="*/ 538862 h 654316"/>
                  <a:gd name="connsiteX3" fmla="*/ 304800 w 1510915"/>
                  <a:gd name="connsiteY3" fmla="*/ 640462 h 654316"/>
                  <a:gd name="connsiteX4" fmla="*/ 0 w 1510915"/>
                  <a:gd name="connsiteY4" fmla="*/ 455735 h 654316"/>
                  <a:gd name="connsiteX0" fmla="*/ 1325674 w 1368007"/>
                  <a:gd name="connsiteY0" fmla="*/ 16933 h 1066011"/>
                  <a:gd name="connsiteX1" fmla="*/ 1055941 w 1368007"/>
                  <a:gd name="connsiteY1" fmla="*/ 436325 h 1066011"/>
                  <a:gd name="connsiteX2" fmla="*/ 628073 w 1368007"/>
                  <a:gd name="connsiteY2" fmla="*/ 950557 h 1066011"/>
                  <a:gd name="connsiteX3" fmla="*/ 304800 w 1368007"/>
                  <a:gd name="connsiteY3" fmla="*/ 1052157 h 1066011"/>
                  <a:gd name="connsiteX4" fmla="*/ 0 w 1368007"/>
                  <a:gd name="connsiteY4" fmla="*/ 867430 h 1066011"/>
                  <a:gd name="connsiteX0" fmla="*/ 1325674 w 1600804"/>
                  <a:gd name="connsiteY0" fmla="*/ 16933 h 1088919"/>
                  <a:gd name="connsiteX1" fmla="*/ 1484537 w 1600804"/>
                  <a:gd name="connsiteY1" fmla="*/ 221987 h 1088919"/>
                  <a:gd name="connsiteX2" fmla="*/ 628073 w 1600804"/>
                  <a:gd name="connsiteY2" fmla="*/ 950557 h 1088919"/>
                  <a:gd name="connsiteX3" fmla="*/ 304800 w 1600804"/>
                  <a:gd name="connsiteY3" fmla="*/ 1052157 h 1088919"/>
                  <a:gd name="connsiteX4" fmla="*/ 0 w 1600804"/>
                  <a:gd name="connsiteY4" fmla="*/ 867430 h 1088919"/>
                  <a:gd name="connsiteX0" fmla="*/ 1325674 w 1600804"/>
                  <a:gd name="connsiteY0" fmla="*/ 16933 h 1066011"/>
                  <a:gd name="connsiteX1" fmla="*/ 1484537 w 1600804"/>
                  <a:gd name="connsiteY1" fmla="*/ 221987 h 1066011"/>
                  <a:gd name="connsiteX2" fmla="*/ 1143991 w 1600804"/>
                  <a:gd name="connsiteY2" fmla="*/ 605940 h 1066011"/>
                  <a:gd name="connsiteX3" fmla="*/ 628073 w 1600804"/>
                  <a:gd name="connsiteY3" fmla="*/ 950557 h 1066011"/>
                  <a:gd name="connsiteX4" fmla="*/ 304800 w 1600804"/>
                  <a:gd name="connsiteY4" fmla="*/ 1052157 h 1066011"/>
                  <a:gd name="connsiteX5" fmla="*/ 0 w 1600804"/>
                  <a:gd name="connsiteY5" fmla="*/ 867430 h 1066011"/>
                  <a:gd name="connsiteX0" fmla="*/ 1020874 w 1296004"/>
                  <a:gd name="connsiteY0" fmla="*/ 16933 h 1066011"/>
                  <a:gd name="connsiteX1" fmla="*/ 1179737 w 1296004"/>
                  <a:gd name="connsiteY1" fmla="*/ 221987 h 1066011"/>
                  <a:gd name="connsiteX2" fmla="*/ 839191 w 1296004"/>
                  <a:gd name="connsiteY2" fmla="*/ 605940 h 1066011"/>
                  <a:gd name="connsiteX3" fmla="*/ 323273 w 1296004"/>
                  <a:gd name="connsiteY3" fmla="*/ 950557 h 1066011"/>
                  <a:gd name="connsiteX4" fmla="*/ 0 w 1296004"/>
                  <a:gd name="connsiteY4" fmla="*/ 1052157 h 1066011"/>
                  <a:gd name="connsiteX0" fmla="*/ 1020874 w 1296004"/>
                  <a:gd name="connsiteY0" fmla="*/ 16933 h 1013016"/>
                  <a:gd name="connsiteX1" fmla="*/ 1179737 w 1296004"/>
                  <a:gd name="connsiteY1" fmla="*/ 221987 h 1013016"/>
                  <a:gd name="connsiteX2" fmla="*/ 839191 w 1296004"/>
                  <a:gd name="connsiteY2" fmla="*/ 605940 h 1013016"/>
                  <a:gd name="connsiteX3" fmla="*/ 323273 w 1296004"/>
                  <a:gd name="connsiteY3" fmla="*/ 950557 h 1013016"/>
                  <a:gd name="connsiteX4" fmla="*/ 0 w 1296004"/>
                  <a:gd name="connsiteY4" fmla="*/ 980695 h 1013016"/>
                  <a:gd name="connsiteX0" fmla="*/ 878030 w 1153160"/>
                  <a:gd name="connsiteY0" fmla="*/ 16933 h 1013016"/>
                  <a:gd name="connsiteX1" fmla="*/ 1036893 w 1153160"/>
                  <a:gd name="connsiteY1" fmla="*/ 221987 h 1013016"/>
                  <a:gd name="connsiteX2" fmla="*/ 696347 w 1153160"/>
                  <a:gd name="connsiteY2" fmla="*/ 605940 h 1013016"/>
                  <a:gd name="connsiteX3" fmla="*/ 180429 w 1153160"/>
                  <a:gd name="connsiteY3" fmla="*/ 950557 h 1013016"/>
                  <a:gd name="connsiteX4" fmla="*/ 0 w 1153160"/>
                  <a:gd name="connsiteY4" fmla="*/ 980695 h 1013016"/>
                  <a:gd name="connsiteX0" fmla="*/ 878030 w 1153160"/>
                  <a:gd name="connsiteY0" fmla="*/ 16933 h 1013016"/>
                  <a:gd name="connsiteX1" fmla="*/ 1036893 w 1153160"/>
                  <a:gd name="connsiteY1" fmla="*/ 221987 h 1013016"/>
                  <a:gd name="connsiteX2" fmla="*/ 696347 w 1153160"/>
                  <a:gd name="connsiteY2" fmla="*/ 605940 h 1013016"/>
                  <a:gd name="connsiteX3" fmla="*/ 180429 w 1153160"/>
                  <a:gd name="connsiteY3" fmla="*/ 950557 h 1013016"/>
                  <a:gd name="connsiteX4" fmla="*/ 0 w 1153160"/>
                  <a:gd name="connsiteY4" fmla="*/ 980695 h 1013016"/>
                  <a:gd name="connsiteX0" fmla="*/ 878030 w 1039775"/>
                  <a:gd name="connsiteY0" fmla="*/ 16933 h 1013016"/>
                  <a:gd name="connsiteX1" fmla="*/ 1036893 w 1039775"/>
                  <a:gd name="connsiteY1" fmla="*/ 221987 h 1013016"/>
                  <a:gd name="connsiteX2" fmla="*/ 696347 w 1039775"/>
                  <a:gd name="connsiteY2" fmla="*/ 605940 h 1013016"/>
                  <a:gd name="connsiteX3" fmla="*/ 180429 w 1039775"/>
                  <a:gd name="connsiteY3" fmla="*/ 950557 h 1013016"/>
                  <a:gd name="connsiteX4" fmla="*/ 0 w 1039775"/>
                  <a:gd name="connsiteY4" fmla="*/ 980695 h 1013016"/>
                  <a:gd name="connsiteX0" fmla="*/ 878030 w 1039775"/>
                  <a:gd name="connsiteY0" fmla="*/ 16933 h 1013016"/>
                  <a:gd name="connsiteX1" fmla="*/ 1036893 w 1039775"/>
                  <a:gd name="connsiteY1" fmla="*/ 221987 h 1013016"/>
                  <a:gd name="connsiteX2" fmla="*/ 696347 w 1039775"/>
                  <a:gd name="connsiteY2" fmla="*/ 605940 h 1013016"/>
                  <a:gd name="connsiteX3" fmla="*/ 180429 w 1039775"/>
                  <a:gd name="connsiteY3" fmla="*/ 950557 h 1013016"/>
                  <a:gd name="connsiteX4" fmla="*/ 0 w 1039775"/>
                  <a:gd name="connsiteY4" fmla="*/ 980695 h 1013016"/>
                  <a:gd name="connsiteX0" fmla="*/ 907061 w 1039775"/>
                  <a:gd name="connsiteY0" fmla="*/ 16933 h 1030947"/>
                  <a:gd name="connsiteX1" fmla="*/ 1036893 w 1039775"/>
                  <a:gd name="connsiteY1" fmla="*/ 239918 h 1030947"/>
                  <a:gd name="connsiteX2" fmla="*/ 696347 w 1039775"/>
                  <a:gd name="connsiteY2" fmla="*/ 623871 h 1030947"/>
                  <a:gd name="connsiteX3" fmla="*/ 180429 w 1039775"/>
                  <a:gd name="connsiteY3" fmla="*/ 968488 h 1030947"/>
                  <a:gd name="connsiteX4" fmla="*/ 0 w 1039775"/>
                  <a:gd name="connsiteY4" fmla="*/ 998626 h 103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9775" h="1030947">
                    <a:moveTo>
                      <a:pt x="907061" y="16933"/>
                    </a:moveTo>
                    <a:cubicBezTo>
                      <a:pt x="949394" y="0"/>
                      <a:pt x="1039775" y="204172"/>
                      <a:pt x="1036893" y="239918"/>
                    </a:cubicBezTo>
                    <a:cubicBezTo>
                      <a:pt x="1002656" y="329287"/>
                      <a:pt x="839091" y="502443"/>
                      <a:pt x="696347" y="623871"/>
                    </a:cubicBezTo>
                    <a:cubicBezTo>
                      <a:pt x="553603" y="745299"/>
                      <a:pt x="296487" y="906029"/>
                      <a:pt x="180429" y="968488"/>
                    </a:cubicBezTo>
                    <a:cubicBezTo>
                      <a:pt x="64371" y="1030947"/>
                      <a:pt x="98732" y="962111"/>
                      <a:pt x="0" y="998626"/>
                    </a:cubicBezTo>
                  </a:path>
                </a:pathLst>
              </a:cu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Ellipse 33"/>
              <p:cNvSpPr/>
              <p:nvPr/>
            </p:nvSpPr>
            <p:spPr>
              <a:xfrm>
                <a:off x="2686011" y="3224203"/>
                <a:ext cx="288562" cy="28856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Gerade Verbindung mit Pfeil 19"/>
            <p:cNvCxnSpPr/>
            <p:nvPr/>
          </p:nvCxnSpPr>
          <p:spPr>
            <a:xfrm flipV="1">
              <a:off x="6613782" y="3000375"/>
              <a:ext cx="720468" cy="1947459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mit Pfeil 20"/>
            <p:cNvCxnSpPr/>
            <p:nvPr/>
          </p:nvCxnSpPr>
          <p:spPr>
            <a:xfrm flipH="1" flipV="1">
              <a:off x="7562850" y="2990850"/>
              <a:ext cx="856488" cy="1422286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 rot="5400000" flipH="1" flipV="1">
              <a:off x="6936576" y="2000240"/>
              <a:ext cx="1143007" cy="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/>
            <p:nvPr/>
          </p:nvCxnSpPr>
          <p:spPr>
            <a:xfrm rot="5400000">
              <a:off x="6936181" y="1714093"/>
              <a:ext cx="857253" cy="7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hteck 27"/>
            <p:cNvSpPr/>
            <p:nvPr/>
          </p:nvSpPr>
          <p:spPr>
            <a:xfrm>
              <a:off x="6765603" y="1071546"/>
              <a:ext cx="1334789" cy="3693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Applications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9" name="Zylinder 28"/>
            <p:cNvSpPr/>
            <p:nvPr/>
          </p:nvSpPr>
          <p:spPr>
            <a:xfrm>
              <a:off x="6936574" y="2143116"/>
              <a:ext cx="1000132" cy="857256"/>
            </a:xfrm>
            <a:prstGeom prst="can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 rot="19713905">
              <a:off x="7726065" y="5633847"/>
              <a:ext cx="1344920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© </a:t>
              </a:r>
              <a:r>
                <a:rPr lang="de-DE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OpenStreetMap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de-DE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contributors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</a:t>
              </a:r>
              <a:b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e-DE" sz="800" dirty="0" smtClean="0">
                  <a:solidFill>
                    <a:schemeClr val="bg1"/>
                  </a:solidFill>
                </a:rPr>
                <a:t>©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CC 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BY-SA</a:t>
              </a:r>
              <a:endParaRPr lang="de-DE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6084888" y="6000768"/>
            <a:ext cx="3202020" cy="10001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0825" y="1000108"/>
            <a:ext cx="4321175" cy="1847871"/>
          </a:xfrm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Thank you</a:t>
            </a:r>
            <a:br>
              <a:rPr lang="en-US" sz="5400" dirty="0" smtClean="0">
                <a:solidFill>
                  <a:schemeClr val="tx2"/>
                </a:solidFill>
              </a:rPr>
            </a:br>
            <a:r>
              <a:rPr lang="en-US" dirty="0" smtClean="0"/>
              <a:t>for your attention!</a:t>
            </a:r>
            <a:endParaRPr lang="en-US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71406" y="3500438"/>
            <a:ext cx="8229600" cy="2808287"/>
          </a:xfrm>
        </p:spPr>
        <p:txBody>
          <a:bodyPr anchor="b" anchorCtr="0"/>
          <a:lstStyle/>
          <a:p>
            <a:pPr lvl="0">
              <a:buNone/>
              <a:defRPr/>
            </a:pPr>
            <a:r>
              <a:rPr lang="en-US" dirty="0" smtClean="0"/>
              <a:t>	</a:t>
            </a:r>
            <a:r>
              <a:rPr lang="en-US" b="1" dirty="0" smtClean="0"/>
              <a:t>Ralph Lange</a:t>
            </a:r>
            <a:endParaRPr lang="en-US" dirty="0" smtClean="0"/>
          </a:p>
          <a:p>
            <a:pPr lvl="0">
              <a:buNone/>
              <a:defRPr/>
            </a:pPr>
            <a:r>
              <a:rPr lang="en-US" dirty="0" smtClean="0"/>
              <a:t>	</a:t>
            </a:r>
            <a:r>
              <a:rPr lang="en-US" smtClean="0"/>
              <a:t>Institute </a:t>
            </a:r>
            <a:r>
              <a:rPr lang="en-US" dirty="0" smtClean="0"/>
              <a:t>of Parallel and Distributed Systems (IPVS)</a:t>
            </a:r>
            <a:br>
              <a:rPr lang="en-US" dirty="0" smtClean="0"/>
            </a:br>
            <a:r>
              <a:rPr lang="en-US" dirty="0" smtClean="0"/>
              <a:t>Universität Stuttgart</a:t>
            </a:r>
          </a:p>
          <a:p>
            <a:pPr lvl="0">
              <a:buNone/>
              <a:defRPr/>
            </a:pPr>
            <a:r>
              <a:rPr lang="en-US" dirty="0" smtClean="0"/>
              <a:t>	</a:t>
            </a:r>
            <a:r>
              <a:rPr lang="en-US" dirty="0" err="1" smtClean="0"/>
              <a:t>Universitätsstraße</a:t>
            </a:r>
            <a:r>
              <a:rPr lang="en-US" dirty="0" smtClean="0"/>
              <a:t> 38 · 70569 Stuttgart · Germany</a:t>
            </a:r>
            <a:br>
              <a:rPr lang="en-US" dirty="0" smtClean="0"/>
            </a:br>
            <a:r>
              <a:rPr lang="en-US" dirty="0" smtClean="0"/>
              <a:t>ralph.lange@ipvs.uni-stuttgart.de · www.ipvs.uni-stuttgart.de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/>
          <p:cNvGrpSpPr/>
          <p:nvPr/>
        </p:nvGrpSpPr>
        <p:grpSpPr>
          <a:xfrm>
            <a:off x="214282" y="5357826"/>
            <a:ext cx="3404159" cy="1169551"/>
            <a:chOff x="1816889" y="4017786"/>
            <a:chExt cx="3404159" cy="1169551"/>
          </a:xfrm>
        </p:grpSpPr>
        <p:sp>
          <p:nvSpPr>
            <p:cNvPr id="13" name="Freihandform 12"/>
            <p:cNvSpPr/>
            <p:nvPr/>
          </p:nvSpPr>
          <p:spPr>
            <a:xfrm flipH="1">
              <a:off x="2220652" y="4897247"/>
              <a:ext cx="1214446" cy="71438"/>
            </a:xfrm>
            <a:custGeom>
              <a:avLst/>
              <a:gdLst>
                <a:gd name="connsiteX0" fmla="*/ 0 w 895350"/>
                <a:gd name="connsiteY0" fmla="*/ 23813 h 52388"/>
                <a:gd name="connsiteX1" fmla="*/ 438150 w 895350"/>
                <a:gd name="connsiteY1" fmla="*/ 4763 h 52388"/>
                <a:gd name="connsiteX2" fmla="*/ 895350 w 895350"/>
                <a:gd name="connsiteY2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5350" h="52388">
                  <a:moveTo>
                    <a:pt x="0" y="23813"/>
                  </a:moveTo>
                  <a:cubicBezTo>
                    <a:pt x="144462" y="11906"/>
                    <a:pt x="288925" y="0"/>
                    <a:pt x="438150" y="4763"/>
                  </a:cubicBezTo>
                  <a:cubicBezTo>
                    <a:pt x="587375" y="9526"/>
                    <a:pt x="741362" y="30957"/>
                    <a:pt x="895350" y="52388"/>
                  </a:cubicBezTo>
                </a:path>
              </a:pathLst>
            </a:cu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1816889" y="4232100"/>
              <a:ext cx="312476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Management and storage</a:t>
              </a:r>
              <a:br>
                <a:rPr lang="en-US" sz="2200" dirty="0" smtClean="0"/>
              </a:br>
              <a:r>
                <a:rPr lang="en-US" sz="2200" dirty="0" smtClean="0"/>
                <a:t>of trajectories</a:t>
              </a:r>
              <a:endParaRPr lang="en-US" sz="22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4744636" y="4017786"/>
              <a:ext cx="476412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0" b="1" dirty="0" smtClean="0">
                  <a:solidFill>
                    <a:schemeClr val="tx2"/>
                  </a:solidFill>
                </a:rPr>
                <a:t>!</a:t>
              </a:r>
              <a:endParaRPr lang="en-US" sz="7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4" name="Titel 13"/>
          <p:cNvSpPr>
            <a:spLocks noGrp="1"/>
          </p:cNvSpPr>
          <p:nvPr>
            <p:ph type="title"/>
          </p:nvPr>
        </p:nvSpPr>
        <p:spPr>
          <a:xfrm>
            <a:off x="250825" y="428604"/>
            <a:ext cx="4035423" cy="1025510"/>
          </a:xfrm>
        </p:spPr>
        <p:txBody>
          <a:bodyPr/>
          <a:lstStyle/>
          <a:p>
            <a:pPr algn="l"/>
            <a:r>
              <a:rPr lang="en-US" sz="5400" dirty="0" smtClean="0">
                <a:solidFill>
                  <a:srgbClr val="045EBC"/>
                </a:solidFill>
                <a:ea typeface="+mn-ea"/>
                <a:cs typeface="+mn-cs"/>
              </a:rPr>
              <a:t>Motivation</a:t>
            </a:r>
            <a:endParaRPr lang="en-US" sz="5400" dirty="0"/>
          </a:p>
        </p:txBody>
      </p:sp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71406" y="1643051"/>
            <a:ext cx="5834063" cy="371477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Importance of </a:t>
            </a:r>
            <a:r>
              <a:rPr lang="en-US" dirty="0" smtClean="0">
                <a:solidFill>
                  <a:schemeClr val="tx2"/>
                </a:solidFill>
              </a:rPr>
              <a:t>position data</a:t>
            </a:r>
            <a:r>
              <a:rPr lang="en-US" dirty="0" smtClean="0"/>
              <a:t> of moving objects</a:t>
            </a:r>
          </a:p>
          <a:p>
            <a:pPr lvl="1"/>
            <a:r>
              <a:rPr lang="en-US" dirty="0" smtClean="0"/>
              <a:t>Variety of application scenarios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Primary</a:t>
            </a:r>
            <a:r>
              <a:rPr lang="en-US" dirty="0" smtClean="0"/>
              <a:t> context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Requirements of pervasive applications</a:t>
            </a:r>
          </a:p>
          <a:p>
            <a:pPr lvl="1"/>
            <a:r>
              <a:rPr lang="en-US" dirty="0" smtClean="0"/>
              <a:t>Position tracking in real-time</a:t>
            </a:r>
          </a:p>
          <a:p>
            <a:pPr lvl="1"/>
            <a:r>
              <a:rPr lang="en-US" dirty="0" smtClean="0"/>
              <a:t>Queries about large numbers of objects</a:t>
            </a:r>
          </a:p>
          <a:p>
            <a:pPr lvl="1"/>
            <a:r>
              <a:rPr lang="en-US" dirty="0" smtClean="0"/>
              <a:t>Queries on past positions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/>
          <p:cNvGrpSpPr/>
          <p:nvPr/>
        </p:nvGrpSpPr>
        <p:grpSpPr>
          <a:xfrm>
            <a:off x="5436096" y="1071546"/>
            <a:ext cx="5017073" cy="4900629"/>
            <a:chOff x="5436096" y="1071546"/>
            <a:chExt cx="5017073" cy="4900629"/>
          </a:xfrm>
        </p:grpSpPr>
        <p:pic>
          <p:nvPicPr>
            <p:cNvPr id="24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803900" y="3219450"/>
              <a:ext cx="4649269" cy="275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5" name="Gruppieren 24"/>
            <p:cNvGrpSpPr/>
            <p:nvPr/>
          </p:nvGrpSpPr>
          <p:grpSpPr>
            <a:xfrm>
              <a:off x="6228184" y="3996426"/>
              <a:ext cx="3344806" cy="1304782"/>
              <a:chOff x="571472" y="2427844"/>
              <a:chExt cx="3344806" cy="1304782"/>
            </a:xfrm>
            <a:scene3d>
              <a:camera prst="isometricTopUp"/>
              <a:lightRig rig="threePt" dir="t"/>
            </a:scene3d>
          </p:grpSpPr>
          <p:sp>
            <p:nvSpPr>
              <p:cNvPr id="48" name="Freihandform 47"/>
              <p:cNvSpPr/>
              <p:nvPr/>
            </p:nvSpPr>
            <p:spPr>
              <a:xfrm>
                <a:off x="714316" y="2681254"/>
                <a:ext cx="1811055" cy="1051372"/>
              </a:xfrm>
              <a:custGeom>
                <a:avLst/>
                <a:gdLst>
                  <a:gd name="connsiteX0" fmla="*/ 0 w 1958109"/>
                  <a:gd name="connsiteY0" fmla="*/ 609600 h 628073"/>
                  <a:gd name="connsiteX1" fmla="*/ 480291 w 1958109"/>
                  <a:gd name="connsiteY1" fmla="*/ 600364 h 628073"/>
                  <a:gd name="connsiteX2" fmla="*/ 766619 w 1958109"/>
                  <a:gd name="connsiteY2" fmla="*/ 600364 h 628073"/>
                  <a:gd name="connsiteX3" fmla="*/ 794328 w 1958109"/>
                  <a:gd name="connsiteY3" fmla="*/ 434109 h 628073"/>
                  <a:gd name="connsiteX4" fmla="*/ 1025237 w 1958109"/>
                  <a:gd name="connsiteY4" fmla="*/ 184728 h 628073"/>
                  <a:gd name="connsiteX5" fmla="*/ 1958109 w 1958109"/>
                  <a:gd name="connsiteY5" fmla="*/ 0 h 628073"/>
                  <a:gd name="connsiteX0" fmla="*/ 0 w 3101149"/>
                  <a:gd name="connsiteY0" fmla="*/ 0 h 1447257"/>
                  <a:gd name="connsiteX1" fmla="*/ 1623331 w 3101149"/>
                  <a:gd name="connsiteY1" fmla="*/ 1419548 h 1447257"/>
                  <a:gd name="connsiteX2" fmla="*/ 1909659 w 3101149"/>
                  <a:gd name="connsiteY2" fmla="*/ 1419548 h 1447257"/>
                  <a:gd name="connsiteX3" fmla="*/ 1937368 w 3101149"/>
                  <a:gd name="connsiteY3" fmla="*/ 1253293 h 1447257"/>
                  <a:gd name="connsiteX4" fmla="*/ 2168277 w 3101149"/>
                  <a:gd name="connsiteY4" fmla="*/ 1003912 h 1447257"/>
                  <a:gd name="connsiteX5" fmla="*/ 3101149 w 3101149"/>
                  <a:gd name="connsiteY5" fmla="*/ 819184 h 1447257"/>
                  <a:gd name="connsiteX0" fmla="*/ 0 w 3101149"/>
                  <a:gd name="connsiteY0" fmla="*/ 0 h 1522812"/>
                  <a:gd name="connsiteX1" fmla="*/ 123101 w 3101149"/>
                  <a:gd name="connsiteY1" fmla="*/ 633706 h 1522812"/>
                  <a:gd name="connsiteX2" fmla="*/ 1909659 w 3101149"/>
                  <a:gd name="connsiteY2" fmla="*/ 1419548 h 1522812"/>
                  <a:gd name="connsiteX3" fmla="*/ 1937368 w 3101149"/>
                  <a:gd name="connsiteY3" fmla="*/ 1253293 h 1522812"/>
                  <a:gd name="connsiteX4" fmla="*/ 2168277 w 3101149"/>
                  <a:gd name="connsiteY4" fmla="*/ 1003912 h 1522812"/>
                  <a:gd name="connsiteX5" fmla="*/ 3101149 w 3101149"/>
                  <a:gd name="connsiteY5" fmla="*/ 819184 h 1522812"/>
                  <a:gd name="connsiteX0" fmla="*/ 0 w 3101149"/>
                  <a:gd name="connsiteY0" fmla="*/ 0 h 1546621"/>
                  <a:gd name="connsiteX1" fmla="*/ 123101 w 3101149"/>
                  <a:gd name="connsiteY1" fmla="*/ 633706 h 1546621"/>
                  <a:gd name="connsiteX2" fmla="*/ 1909659 w 3101149"/>
                  <a:gd name="connsiteY2" fmla="*/ 1419548 h 1546621"/>
                  <a:gd name="connsiteX3" fmla="*/ 2866030 w 3101149"/>
                  <a:gd name="connsiteY3" fmla="*/ 1396145 h 1546621"/>
                  <a:gd name="connsiteX4" fmla="*/ 2168277 w 3101149"/>
                  <a:gd name="connsiteY4" fmla="*/ 1003912 h 1546621"/>
                  <a:gd name="connsiteX5" fmla="*/ 3101149 w 3101149"/>
                  <a:gd name="connsiteY5" fmla="*/ 819184 h 1546621"/>
                  <a:gd name="connsiteX0" fmla="*/ 0 w 3135359"/>
                  <a:gd name="connsiteY0" fmla="*/ 0 h 1398314"/>
                  <a:gd name="connsiteX1" fmla="*/ 123101 w 3135359"/>
                  <a:gd name="connsiteY1" fmla="*/ 633706 h 1398314"/>
                  <a:gd name="connsiteX2" fmla="*/ 552305 w 3135359"/>
                  <a:gd name="connsiteY2" fmla="*/ 990896 h 1398314"/>
                  <a:gd name="connsiteX3" fmla="*/ 2866030 w 3135359"/>
                  <a:gd name="connsiteY3" fmla="*/ 1396145 h 1398314"/>
                  <a:gd name="connsiteX4" fmla="*/ 2168277 w 3135359"/>
                  <a:gd name="connsiteY4" fmla="*/ 1003912 h 1398314"/>
                  <a:gd name="connsiteX5" fmla="*/ 3101149 w 3135359"/>
                  <a:gd name="connsiteY5" fmla="*/ 819184 h 1398314"/>
                  <a:gd name="connsiteX0" fmla="*/ 0 w 3135359"/>
                  <a:gd name="connsiteY0" fmla="*/ 0 h 1398314"/>
                  <a:gd name="connsiteX1" fmla="*/ 123101 w 3135359"/>
                  <a:gd name="connsiteY1" fmla="*/ 633706 h 1398314"/>
                  <a:gd name="connsiteX2" fmla="*/ 552305 w 3135359"/>
                  <a:gd name="connsiteY2" fmla="*/ 990896 h 1398314"/>
                  <a:gd name="connsiteX3" fmla="*/ 2866030 w 3135359"/>
                  <a:gd name="connsiteY3" fmla="*/ 1396145 h 1398314"/>
                  <a:gd name="connsiteX4" fmla="*/ 2168277 w 3135359"/>
                  <a:gd name="connsiteY4" fmla="*/ 1003912 h 1398314"/>
                  <a:gd name="connsiteX5" fmla="*/ 3101149 w 3135359"/>
                  <a:gd name="connsiteY5" fmla="*/ 819184 h 1398314"/>
                  <a:gd name="connsiteX0" fmla="*/ 0 w 3135359"/>
                  <a:gd name="connsiteY0" fmla="*/ 0 h 1398314"/>
                  <a:gd name="connsiteX1" fmla="*/ 123101 w 3135359"/>
                  <a:gd name="connsiteY1" fmla="*/ 633706 h 1398314"/>
                  <a:gd name="connsiteX2" fmla="*/ 552305 w 3135359"/>
                  <a:gd name="connsiteY2" fmla="*/ 990896 h 1398314"/>
                  <a:gd name="connsiteX3" fmla="*/ 2866030 w 3135359"/>
                  <a:gd name="connsiteY3" fmla="*/ 1396145 h 1398314"/>
                  <a:gd name="connsiteX4" fmla="*/ 2168277 w 3135359"/>
                  <a:gd name="connsiteY4" fmla="*/ 1003912 h 1398314"/>
                  <a:gd name="connsiteX5" fmla="*/ 3101149 w 3135359"/>
                  <a:gd name="connsiteY5" fmla="*/ 819184 h 1398314"/>
                  <a:gd name="connsiteX0" fmla="*/ 0 w 3101149"/>
                  <a:gd name="connsiteY0" fmla="*/ 0 h 1117969"/>
                  <a:gd name="connsiteX1" fmla="*/ 123101 w 3101149"/>
                  <a:gd name="connsiteY1" fmla="*/ 633706 h 1117969"/>
                  <a:gd name="connsiteX2" fmla="*/ 552305 w 3101149"/>
                  <a:gd name="connsiteY2" fmla="*/ 990896 h 1117969"/>
                  <a:gd name="connsiteX3" fmla="*/ 1365800 w 3101149"/>
                  <a:gd name="connsiteY3" fmla="*/ 395989 h 1117969"/>
                  <a:gd name="connsiteX4" fmla="*/ 2168277 w 3101149"/>
                  <a:gd name="connsiteY4" fmla="*/ 1003912 h 1117969"/>
                  <a:gd name="connsiteX5" fmla="*/ 3101149 w 3101149"/>
                  <a:gd name="connsiteY5" fmla="*/ 819184 h 1117969"/>
                  <a:gd name="connsiteX0" fmla="*/ 0 w 3101149"/>
                  <a:gd name="connsiteY0" fmla="*/ 0 h 1074444"/>
                  <a:gd name="connsiteX1" fmla="*/ 123101 w 3101149"/>
                  <a:gd name="connsiteY1" fmla="*/ 633706 h 1074444"/>
                  <a:gd name="connsiteX2" fmla="*/ 552305 w 3101149"/>
                  <a:gd name="connsiteY2" fmla="*/ 990896 h 1074444"/>
                  <a:gd name="connsiteX3" fmla="*/ 1365800 w 3101149"/>
                  <a:gd name="connsiteY3" fmla="*/ 395989 h 1074444"/>
                  <a:gd name="connsiteX4" fmla="*/ 2168277 w 3101149"/>
                  <a:gd name="connsiteY4" fmla="*/ 1003912 h 1074444"/>
                  <a:gd name="connsiteX5" fmla="*/ 3101149 w 3101149"/>
                  <a:gd name="connsiteY5" fmla="*/ 819184 h 1074444"/>
                  <a:gd name="connsiteX0" fmla="*/ 0 w 3101149"/>
                  <a:gd name="connsiteY0" fmla="*/ 0 h 1051372"/>
                  <a:gd name="connsiteX1" fmla="*/ 123101 w 3101149"/>
                  <a:gd name="connsiteY1" fmla="*/ 633706 h 1051372"/>
                  <a:gd name="connsiteX2" fmla="*/ 552305 w 3101149"/>
                  <a:gd name="connsiteY2" fmla="*/ 990896 h 1051372"/>
                  <a:gd name="connsiteX3" fmla="*/ 1365800 w 3101149"/>
                  <a:gd name="connsiteY3" fmla="*/ 395989 h 1051372"/>
                  <a:gd name="connsiteX4" fmla="*/ 1811055 w 3101149"/>
                  <a:gd name="connsiteY4" fmla="*/ 218070 h 1051372"/>
                  <a:gd name="connsiteX5" fmla="*/ 3101149 w 3101149"/>
                  <a:gd name="connsiteY5" fmla="*/ 819184 h 1051372"/>
                  <a:gd name="connsiteX0" fmla="*/ 0 w 1811055"/>
                  <a:gd name="connsiteY0" fmla="*/ 0 h 1051372"/>
                  <a:gd name="connsiteX1" fmla="*/ 123101 w 1811055"/>
                  <a:gd name="connsiteY1" fmla="*/ 633706 h 1051372"/>
                  <a:gd name="connsiteX2" fmla="*/ 552305 w 1811055"/>
                  <a:gd name="connsiteY2" fmla="*/ 990896 h 1051372"/>
                  <a:gd name="connsiteX3" fmla="*/ 1365800 w 1811055"/>
                  <a:gd name="connsiteY3" fmla="*/ 395989 h 1051372"/>
                  <a:gd name="connsiteX4" fmla="*/ 1811055 w 1811055"/>
                  <a:gd name="connsiteY4" fmla="*/ 218070 h 1051372"/>
                  <a:gd name="connsiteX0" fmla="*/ 0 w 1811055"/>
                  <a:gd name="connsiteY0" fmla="*/ 0 h 1051372"/>
                  <a:gd name="connsiteX1" fmla="*/ 123101 w 1811055"/>
                  <a:gd name="connsiteY1" fmla="*/ 633706 h 1051372"/>
                  <a:gd name="connsiteX2" fmla="*/ 552305 w 1811055"/>
                  <a:gd name="connsiteY2" fmla="*/ 990896 h 1051372"/>
                  <a:gd name="connsiteX3" fmla="*/ 1365800 w 1811055"/>
                  <a:gd name="connsiteY3" fmla="*/ 395989 h 1051372"/>
                  <a:gd name="connsiteX4" fmla="*/ 1811055 w 1811055"/>
                  <a:gd name="connsiteY4" fmla="*/ 75170 h 1051372"/>
                  <a:gd name="connsiteX0" fmla="*/ 0 w 1811055"/>
                  <a:gd name="connsiteY0" fmla="*/ 0 h 1051372"/>
                  <a:gd name="connsiteX1" fmla="*/ 123101 w 1811055"/>
                  <a:gd name="connsiteY1" fmla="*/ 633706 h 1051372"/>
                  <a:gd name="connsiteX2" fmla="*/ 552305 w 1811055"/>
                  <a:gd name="connsiteY2" fmla="*/ 990896 h 1051372"/>
                  <a:gd name="connsiteX3" fmla="*/ 1365800 w 1811055"/>
                  <a:gd name="connsiteY3" fmla="*/ 395989 h 1051372"/>
                  <a:gd name="connsiteX4" fmla="*/ 1811055 w 1811055"/>
                  <a:gd name="connsiteY4" fmla="*/ 75170 h 1051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1055" h="1051372">
                    <a:moveTo>
                      <a:pt x="0" y="0"/>
                    </a:moveTo>
                    <a:lnTo>
                      <a:pt x="123101" y="633706"/>
                    </a:lnTo>
                    <a:cubicBezTo>
                      <a:pt x="236609" y="802165"/>
                      <a:pt x="324503" y="934049"/>
                      <a:pt x="552305" y="990896"/>
                    </a:cubicBezTo>
                    <a:cubicBezTo>
                      <a:pt x="658831" y="1051372"/>
                      <a:pt x="1156008" y="548610"/>
                      <a:pt x="1365800" y="395989"/>
                    </a:cubicBezTo>
                    <a:cubicBezTo>
                      <a:pt x="1575592" y="243368"/>
                      <a:pt x="1663026" y="157204"/>
                      <a:pt x="1811055" y="75170"/>
                    </a:cubicBezTo>
                  </a:path>
                </a:pathLst>
              </a:cu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571472" y="2571744"/>
                <a:ext cx="288562" cy="28856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ihandform 49"/>
              <p:cNvSpPr/>
              <p:nvPr/>
            </p:nvSpPr>
            <p:spPr>
              <a:xfrm>
                <a:off x="2876503" y="2427844"/>
                <a:ext cx="1039775" cy="1030947"/>
              </a:xfrm>
              <a:custGeom>
                <a:avLst/>
                <a:gdLst>
                  <a:gd name="connsiteX0" fmla="*/ 1468582 w 1553248"/>
                  <a:gd name="connsiteY0" fmla="*/ 33866 h 297102"/>
                  <a:gd name="connsiteX1" fmla="*/ 1413163 w 1553248"/>
                  <a:gd name="connsiteY1" fmla="*/ 24630 h 297102"/>
                  <a:gd name="connsiteX2" fmla="*/ 628073 w 1553248"/>
                  <a:gd name="connsiteY2" fmla="*/ 181648 h 297102"/>
                  <a:gd name="connsiteX3" fmla="*/ 304800 w 1553248"/>
                  <a:gd name="connsiteY3" fmla="*/ 283248 h 297102"/>
                  <a:gd name="connsiteX4" fmla="*/ 0 w 1553248"/>
                  <a:gd name="connsiteY4" fmla="*/ 98521 h 297102"/>
                  <a:gd name="connsiteX0" fmla="*/ 1468582 w 1510915"/>
                  <a:gd name="connsiteY0" fmla="*/ 391080 h 654316"/>
                  <a:gd name="connsiteX1" fmla="*/ 1055941 w 1510915"/>
                  <a:gd name="connsiteY1" fmla="*/ 24630 h 654316"/>
                  <a:gd name="connsiteX2" fmla="*/ 628073 w 1510915"/>
                  <a:gd name="connsiteY2" fmla="*/ 538862 h 654316"/>
                  <a:gd name="connsiteX3" fmla="*/ 304800 w 1510915"/>
                  <a:gd name="connsiteY3" fmla="*/ 640462 h 654316"/>
                  <a:gd name="connsiteX4" fmla="*/ 0 w 1510915"/>
                  <a:gd name="connsiteY4" fmla="*/ 455735 h 654316"/>
                  <a:gd name="connsiteX0" fmla="*/ 1325674 w 1368007"/>
                  <a:gd name="connsiteY0" fmla="*/ 16933 h 1066011"/>
                  <a:gd name="connsiteX1" fmla="*/ 1055941 w 1368007"/>
                  <a:gd name="connsiteY1" fmla="*/ 436325 h 1066011"/>
                  <a:gd name="connsiteX2" fmla="*/ 628073 w 1368007"/>
                  <a:gd name="connsiteY2" fmla="*/ 950557 h 1066011"/>
                  <a:gd name="connsiteX3" fmla="*/ 304800 w 1368007"/>
                  <a:gd name="connsiteY3" fmla="*/ 1052157 h 1066011"/>
                  <a:gd name="connsiteX4" fmla="*/ 0 w 1368007"/>
                  <a:gd name="connsiteY4" fmla="*/ 867430 h 1066011"/>
                  <a:gd name="connsiteX0" fmla="*/ 1325674 w 1600804"/>
                  <a:gd name="connsiteY0" fmla="*/ 16933 h 1088919"/>
                  <a:gd name="connsiteX1" fmla="*/ 1484537 w 1600804"/>
                  <a:gd name="connsiteY1" fmla="*/ 221987 h 1088919"/>
                  <a:gd name="connsiteX2" fmla="*/ 628073 w 1600804"/>
                  <a:gd name="connsiteY2" fmla="*/ 950557 h 1088919"/>
                  <a:gd name="connsiteX3" fmla="*/ 304800 w 1600804"/>
                  <a:gd name="connsiteY3" fmla="*/ 1052157 h 1088919"/>
                  <a:gd name="connsiteX4" fmla="*/ 0 w 1600804"/>
                  <a:gd name="connsiteY4" fmla="*/ 867430 h 1088919"/>
                  <a:gd name="connsiteX0" fmla="*/ 1325674 w 1600804"/>
                  <a:gd name="connsiteY0" fmla="*/ 16933 h 1066011"/>
                  <a:gd name="connsiteX1" fmla="*/ 1484537 w 1600804"/>
                  <a:gd name="connsiteY1" fmla="*/ 221987 h 1066011"/>
                  <a:gd name="connsiteX2" fmla="*/ 1143991 w 1600804"/>
                  <a:gd name="connsiteY2" fmla="*/ 605940 h 1066011"/>
                  <a:gd name="connsiteX3" fmla="*/ 628073 w 1600804"/>
                  <a:gd name="connsiteY3" fmla="*/ 950557 h 1066011"/>
                  <a:gd name="connsiteX4" fmla="*/ 304800 w 1600804"/>
                  <a:gd name="connsiteY4" fmla="*/ 1052157 h 1066011"/>
                  <a:gd name="connsiteX5" fmla="*/ 0 w 1600804"/>
                  <a:gd name="connsiteY5" fmla="*/ 867430 h 1066011"/>
                  <a:gd name="connsiteX0" fmla="*/ 1020874 w 1296004"/>
                  <a:gd name="connsiteY0" fmla="*/ 16933 h 1066011"/>
                  <a:gd name="connsiteX1" fmla="*/ 1179737 w 1296004"/>
                  <a:gd name="connsiteY1" fmla="*/ 221987 h 1066011"/>
                  <a:gd name="connsiteX2" fmla="*/ 839191 w 1296004"/>
                  <a:gd name="connsiteY2" fmla="*/ 605940 h 1066011"/>
                  <a:gd name="connsiteX3" fmla="*/ 323273 w 1296004"/>
                  <a:gd name="connsiteY3" fmla="*/ 950557 h 1066011"/>
                  <a:gd name="connsiteX4" fmla="*/ 0 w 1296004"/>
                  <a:gd name="connsiteY4" fmla="*/ 1052157 h 1066011"/>
                  <a:gd name="connsiteX0" fmla="*/ 1020874 w 1296004"/>
                  <a:gd name="connsiteY0" fmla="*/ 16933 h 1013016"/>
                  <a:gd name="connsiteX1" fmla="*/ 1179737 w 1296004"/>
                  <a:gd name="connsiteY1" fmla="*/ 221987 h 1013016"/>
                  <a:gd name="connsiteX2" fmla="*/ 839191 w 1296004"/>
                  <a:gd name="connsiteY2" fmla="*/ 605940 h 1013016"/>
                  <a:gd name="connsiteX3" fmla="*/ 323273 w 1296004"/>
                  <a:gd name="connsiteY3" fmla="*/ 950557 h 1013016"/>
                  <a:gd name="connsiteX4" fmla="*/ 0 w 1296004"/>
                  <a:gd name="connsiteY4" fmla="*/ 980695 h 1013016"/>
                  <a:gd name="connsiteX0" fmla="*/ 878030 w 1153160"/>
                  <a:gd name="connsiteY0" fmla="*/ 16933 h 1013016"/>
                  <a:gd name="connsiteX1" fmla="*/ 1036893 w 1153160"/>
                  <a:gd name="connsiteY1" fmla="*/ 221987 h 1013016"/>
                  <a:gd name="connsiteX2" fmla="*/ 696347 w 1153160"/>
                  <a:gd name="connsiteY2" fmla="*/ 605940 h 1013016"/>
                  <a:gd name="connsiteX3" fmla="*/ 180429 w 1153160"/>
                  <a:gd name="connsiteY3" fmla="*/ 950557 h 1013016"/>
                  <a:gd name="connsiteX4" fmla="*/ 0 w 1153160"/>
                  <a:gd name="connsiteY4" fmla="*/ 980695 h 1013016"/>
                  <a:gd name="connsiteX0" fmla="*/ 878030 w 1153160"/>
                  <a:gd name="connsiteY0" fmla="*/ 16933 h 1013016"/>
                  <a:gd name="connsiteX1" fmla="*/ 1036893 w 1153160"/>
                  <a:gd name="connsiteY1" fmla="*/ 221987 h 1013016"/>
                  <a:gd name="connsiteX2" fmla="*/ 696347 w 1153160"/>
                  <a:gd name="connsiteY2" fmla="*/ 605940 h 1013016"/>
                  <a:gd name="connsiteX3" fmla="*/ 180429 w 1153160"/>
                  <a:gd name="connsiteY3" fmla="*/ 950557 h 1013016"/>
                  <a:gd name="connsiteX4" fmla="*/ 0 w 1153160"/>
                  <a:gd name="connsiteY4" fmla="*/ 980695 h 1013016"/>
                  <a:gd name="connsiteX0" fmla="*/ 878030 w 1039775"/>
                  <a:gd name="connsiteY0" fmla="*/ 16933 h 1013016"/>
                  <a:gd name="connsiteX1" fmla="*/ 1036893 w 1039775"/>
                  <a:gd name="connsiteY1" fmla="*/ 221987 h 1013016"/>
                  <a:gd name="connsiteX2" fmla="*/ 696347 w 1039775"/>
                  <a:gd name="connsiteY2" fmla="*/ 605940 h 1013016"/>
                  <a:gd name="connsiteX3" fmla="*/ 180429 w 1039775"/>
                  <a:gd name="connsiteY3" fmla="*/ 950557 h 1013016"/>
                  <a:gd name="connsiteX4" fmla="*/ 0 w 1039775"/>
                  <a:gd name="connsiteY4" fmla="*/ 980695 h 1013016"/>
                  <a:gd name="connsiteX0" fmla="*/ 878030 w 1039775"/>
                  <a:gd name="connsiteY0" fmla="*/ 16933 h 1013016"/>
                  <a:gd name="connsiteX1" fmla="*/ 1036893 w 1039775"/>
                  <a:gd name="connsiteY1" fmla="*/ 221987 h 1013016"/>
                  <a:gd name="connsiteX2" fmla="*/ 696347 w 1039775"/>
                  <a:gd name="connsiteY2" fmla="*/ 605940 h 1013016"/>
                  <a:gd name="connsiteX3" fmla="*/ 180429 w 1039775"/>
                  <a:gd name="connsiteY3" fmla="*/ 950557 h 1013016"/>
                  <a:gd name="connsiteX4" fmla="*/ 0 w 1039775"/>
                  <a:gd name="connsiteY4" fmla="*/ 980695 h 1013016"/>
                  <a:gd name="connsiteX0" fmla="*/ 907061 w 1039775"/>
                  <a:gd name="connsiteY0" fmla="*/ 16933 h 1030947"/>
                  <a:gd name="connsiteX1" fmla="*/ 1036893 w 1039775"/>
                  <a:gd name="connsiteY1" fmla="*/ 239918 h 1030947"/>
                  <a:gd name="connsiteX2" fmla="*/ 696347 w 1039775"/>
                  <a:gd name="connsiteY2" fmla="*/ 623871 h 1030947"/>
                  <a:gd name="connsiteX3" fmla="*/ 180429 w 1039775"/>
                  <a:gd name="connsiteY3" fmla="*/ 968488 h 1030947"/>
                  <a:gd name="connsiteX4" fmla="*/ 0 w 1039775"/>
                  <a:gd name="connsiteY4" fmla="*/ 998626 h 1030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9775" h="1030947">
                    <a:moveTo>
                      <a:pt x="907061" y="16933"/>
                    </a:moveTo>
                    <a:cubicBezTo>
                      <a:pt x="949394" y="0"/>
                      <a:pt x="1039775" y="204172"/>
                      <a:pt x="1036893" y="239918"/>
                    </a:cubicBezTo>
                    <a:cubicBezTo>
                      <a:pt x="1002656" y="329287"/>
                      <a:pt x="839091" y="502443"/>
                      <a:pt x="696347" y="623871"/>
                    </a:cubicBezTo>
                    <a:cubicBezTo>
                      <a:pt x="553603" y="745299"/>
                      <a:pt x="296487" y="906029"/>
                      <a:pt x="180429" y="968488"/>
                    </a:cubicBezTo>
                    <a:cubicBezTo>
                      <a:pt x="64371" y="1030947"/>
                      <a:pt x="98732" y="962111"/>
                      <a:pt x="0" y="998626"/>
                    </a:cubicBezTo>
                  </a:path>
                </a:pathLst>
              </a:cu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Ellipse 50"/>
              <p:cNvSpPr/>
              <p:nvPr/>
            </p:nvSpPr>
            <p:spPr>
              <a:xfrm>
                <a:off x="2686011" y="3224203"/>
                <a:ext cx="288562" cy="288562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Gerade Verbindung mit Pfeil 25"/>
            <p:cNvCxnSpPr/>
            <p:nvPr/>
          </p:nvCxnSpPr>
          <p:spPr>
            <a:xfrm rot="5400000" flipH="1" flipV="1">
              <a:off x="5791422" y="3820354"/>
              <a:ext cx="1949840" cy="30512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/>
            <p:cNvCxnSpPr/>
            <p:nvPr/>
          </p:nvCxnSpPr>
          <p:spPr>
            <a:xfrm rot="16200000" flipV="1">
              <a:off x="7043700" y="3037498"/>
              <a:ext cx="1410380" cy="1340896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mit Pfeil 31"/>
            <p:cNvCxnSpPr/>
            <p:nvPr/>
          </p:nvCxnSpPr>
          <p:spPr>
            <a:xfrm rot="5400000" flipH="1" flipV="1">
              <a:off x="6490289" y="2000240"/>
              <a:ext cx="1143007" cy="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mit Pfeil 37"/>
            <p:cNvCxnSpPr/>
            <p:nvPr/>
          </p:nvCxnSpPr>
          <p:spPr>
            <a:xfrm rot="5400000">
              <a:off x="6489894" y="1714093"/>
              <a:ext cx="857253" cy="7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6003280" y="1571612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Queries</a:t>
              </a:r>
              <a:endParaRPr lang="en-US" dirty="0"/>
            </a:p>
          </p:txBody>
        </p:sp>
        <p:sp>
          <p:nvSpPr>
            <p:cNvPr id="42" name="Textfeld 41"/>
            <p:cNvSpPr txBox="1"/>
            <p:nvPr/>
          </p:nvSpPr>
          <p:spPr>
            <a:xfrm>
              <a:off x="7074850" y="1571612"/>
              <a:ext cx="8522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Results</a:t>
              </a:r>
              <a:endParaRPr lang="en-US" dirty="0"/>
            </a:p>
          </p:txBody>
        </p:sp>
        <p:sp>
          <p:nvSpPr>
            <p:cNvPr id="43" name="Textfeld 42"/>
            <p:cNvSpPr txBox="1"/>
            <p:nvPr/>
          </p:nvSpPr>
          <p:spPr>
            <a:xfrm>
              <a:off x="5689203" y="3497049"/>
              <a:ext cx="1086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Update</a:t>
              </a:r>
              <a:br>
                <a:rPr lang="en-US" dirty="0" smtClean="0"/>
              </a:br>
              <a:r>
                <a:rPr lang="en-US" dirty="0" smtClean="0"/>
                <a:t>messages</a:t>
              </a:r>
              <a:endParaRPr lang="en-US" dirty="0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5436096" y="5000636"/>
              <a:ext cx="11256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Object </a:t>
              </a:r>
              <a:r>
                <a:rPr lang="en-US" i="1" dirty="0" smtClean="0"/>
                <a:t>O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6319316" y="1071546"/>
              <a:ext cx="1334789" cy="3693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Applications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Zylinder 45"/>
            <p:cNvSpPr/>
            <p:nvPr/>
          </p:nvSpPr>
          <p:spPr>
            <a:xfrm>
              <a:off x="6490287" y="2143116"/>
              <a:ext cx="1000132" cy="857256"/>
            </a:xfrm>
            <a:prstGeom prst="can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MOD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 rot="19713905">
              <a:off x="7726065" y="5633847"/>
              <a:ext cx="1344920" cy="246221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© </a:t>
              </a:r>
              <a:r>
                <a:rPr lang="de-DE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OpenStreetMap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de-DE" sz="8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contributors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</a:t>
              </a:r>
              <a:b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e-DE" sz="800" dirty="0" smtClean="0">
                  <a:solidFill>
                    <a:schemeClr val="bg1"/>
                  </a:solidFill>
                </a:rPr>
                <a:t>©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CC </a:t>
              </a:r>
              <a:r>
                <a:rPr lang="de-DE" sz="8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BY-SA</a:t>
              </a:r>
              <a:endParaRPr lang="de-DE" sz="8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27" name="Inhaltsplatzhalter 26"/>
          <p:cNvSpPr>
            <a:spLocks noGrp="1"/>
          </p:cNvSpPr>
          <p:nvPr>
            <p:ph idx="1"/>
          </p:nvPr>
        </p:nvSpPr>
        <p:spPr>
          <a:xfrm>
            <a:off x="71406" y="2571744"/>
            <a:ext cx="6643734" cy="2357454"/>
          </a:xfrm>
        </p:spPr>
        <p:txBody>
          <a:bodyPr/>
          <a:lstStyle/>
          <a:p>
            <a:pPr>
              <a:buFont typeface="Arial Unicode MS" pitchFamily="34" charset="-128"/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Problem:</a:t>
            </a:r>
            <a:r>
              <a:rPr lang="en-US" dirty="0" smtClean="0">
                <a:cs typeface="Arial" charset="0"/>
              </a:rPr>
              <a:t> Large amounts of trajectory data</a:t>
            </a:r>
          </a:p>
          <a:p>
            <a:pPr lvl="1"/>
            <a:r>
              <a:rPr lang="en-US" dirty="0" smtClean="0">
                <a:cs typeface="Arial" charset="0"/>
              </a:rPr>
              <a:t>GPS receiver generate 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3∙10</a:t>
            </a:r>
            <a:r>
              <a:rPr lang="en-US" baseline="30000" dirty="0" smtClean="0">
                <a:solidFill>
                  <a:schemeClr val="tx2"/>
                </a:solidFill>
                <a:cs typeface="Arial" charset="0"/>
              </a:rPr>
              <a:t>7</a:t>
            </a:r>
            <a:r>
              <a:rPr lang="en-US" dirty="0" smtClean="0">
                <a:solidFill>
                  <a:schemeClr val="tx2"/>
                </a:solidFill>
                <a:cs typeface="Arial" charset="0"/>
              </a:rPr>
              <a:t> records </a:t>
            </a:r>
            <a:r>
              <a:rPr lang="en-US" dirty="0" smtClean="0">
                <a:cs typeface="Arial" charset="0"/>
              </a:rPr>
              <a:t>per year</a:t>
            </a:r>
          </a:p>
          <a:p>
            <a:pPr lvl="1"/>
            <a:r>
              <a:rPr lang="en-US" dirty="0" smtClean="0">
                <a:cs typeface="Arial" charset="0"/>
              </a:rPr>
              <a:t>High communication cost</a:t>
            </a:r>
          </a:p>
          <a:p>
            <a:pPr lvl="1"/>
            <a:r>
              <a:rPr lang="en-US" dirty="0" smtClean="0">
                <a:cs typeface="Arial" charset="0"/>
              </a:rPr>
              <a:t>Consume a lot of storage capacity</a:t>
            </a:r>
          </a:p>
          <a:p>
            <a:pPr lvl="1"/>
            <a:r>
              <a:rPr lang="en-US" dirty="0" smtClean="0">
                <a:cs typeface="Arial" charset="0"/>
              </a:rPr>
              <a:t>High costs for query processing</a:t>
            </a:r>
            <a:endParaRPr lang="en-US" dirty="0"/>
          </a:p>
        </p:txBody>
      </p:sp>
      <p:sp>
        <p:nvSpPr>
          <p:cNvPr id="37" name="Titel 36"/>
          <p:cNvSpPr>
            <a:spLocks noGrp="1"/>
          </p:cNvSpPr>
          <p:nvPr>
            <p:ph type="title"/>
          </p:nvPr>
        </p:nvSpPr>
        <p:spPr>
          <a:xfrm>
            <a:off x="250825" y="474664"/>
            <a:ext cx="4321175" cy="1525576"/>
          </a:xfrm>
        </p:spPr>
        <p:txBody>
          <a:bodyPr/>
          <a:lstStyle/>
          <a:p>
            <a:r>
              <a:rPr lang="en-US" dirty="0" smtClean="0"/>
              <a:t>Moving Objects</a:t>
            </a:r>
            <a:br>
              <a:rPr lang="en-US" dirty="0" smtClean="0"/>
            </a:br>
            <a:r>
              <a:rPr lang="en-US" sz="5400" dirty="0" smtClean="0">
                <a:solidFill>
                  <a:schemeClr val="tx2"/>
                </a:solidFill>
              </a:rPr>
              <a:t>Databases</a:t>
            </a:r>
            <a:endParaRPr lang="en-US" sz="5400" dirty="0">
              <a:solidFill>
                <a:schemeClr val="tx2"/>
              </a:solidFill>
            </a:endParaRPr>
          </a:p>
        </p:txBody>
      </p:sp>
      <p:grpSp>
        <p:nvGrpSpPr>
          <p:cNvPr id="41" name="Gruppieren 40"/>
          <p:cNvGrpSpPr/>
          <p:nvPr/>
        </p:nvGrpSpPr>
        <p:grpSpPr>
          <a:xfrm>
            <a:off x="216913" y="5357826"/>
            <a:ext cx="4069335" cy="1169551"/>
            <a:chOff x="316691" y="4071942"/>
            <a:chExt cx="4069335" cy="1169551"/>
          </a:xfrm>
        </p:grpSpPr>
        <p:sp>
          <p:nvSpPr>
            <p:cNvPr id="33" name="Textfeld 32"/>
            <p:cNvSpPr txBox="1"/>
            <p:nvPr/>
          </p:nvSpPr>
          <p:spPr>
            <a:xfrm>
              <a:off x="316691" y="4286256"/>
              <a:ext cx="36199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How to reduce trajectory data</a:t>
              </a:r>
              <a:br>
                <a:rPr lang="en-US" sz="2200" dirty="0" smtClean="0"/>
              </a:br>
              <a:r>
                <a:rPr lang="en-US" sz="2200" dirty="0" smtClean="0"/>
                <a:t>on the objects in real-time?</a:t>
              </a:r>
              <a:endParaRPr lang="en-US" sz="2200" dirty="0"/>
            </a:p>
          </p:txBody>
        </p:sp>
        <p:sp>
          <p:nvSpPr>
            <p:cNvPr id="40" name="Freihandform 39"/>
            <p:cNvSpPr/>
            <p:nvPr/>
          </p:nvSpPr>
          <p:spPr>
            <a:xfrm flipH="1">
              <a:off x="2357421" y="4954917"/>
              <a:ext cx="1071570" cy="67923"/>
            </a:xfrm>
            <a:custGeom>
              <a:avLst/>
              <a:gdLst>
                <a:gd name="connsiteX0" fmla="*/ 0 w 895350"/>
                <a:gd name="connsiteY0" fmla="*/ 23813 h 52388"/>
                <a:gd name="connsiteX1" fmla="*/ 438150 w 895350"/>
                <a:gd name="connsiteY1" fmla="*/ 4763 h 52388"/>
                <a:gd name="connsiteX2" fmla="*/ 895350 w 895350"/>
                <a:gd name="connsiteY2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5350" h="52388">
                  <a:moveTo>
                    <a:pt x="0" y="23813"/>
                  </a:moveTo>
                  <a:cubicBezTo>
                    <a:pt x="144462" y="11906"/>
                    <a:pt x="288925" y="0"/>
                    <a:pt x="438150" y="4763"/>
                  </a:cubicBezTo>
                  <a:cubicBezTo>
                    <a:pt x="587375" y="9526"/>
                    <a:pt x="741362" y="30957"/>
                    <a:pt x="895350" y="52388"/>
                  </a:cubicBezTo>
                </a:path>
              </a:pathLst>
            </a:cu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3786182" y="4071942"/>
              <a:ext cx="599844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0" b="1" dirty="0" smtClean="0">
                  <a:solidFill>
                    <a:schemeClr val="accent2"/>
                  </a:solidFill>
                </a:rPr>
                <a:t>?</a:t>
              </a:r>
              <a:endParaRPr lang="en-US" sz="7000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5400" dirty="0" smtClean="0">
                <a:solidFill>
                  <a:schemeClr val="tx2"/>
                </a:solidFill>
                <a:latin typeface="+mn-lt"/>
              </a:rPr>
              <a:t>Outline</a:t>
            </a:r>
            <a:endParaRPr lang="en-US" sz="5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3030" y="1617681"/>
            <a:ext cx="6013482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Formal problem statement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Related work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Generic Remote Trajectory Simplification (GRTS)</a:t>
            </a:r>
          </a:p>
          <a:p>
            <a:pPr lvl="1"/>
            <a:r>
              <a:rPr lang="en-US" dirty="0" smtClean="0"/>
              <a:t>Basic algorithm</a:t>
            </a:r>
          </a:p>
          <a:p>
            <a:pPr lvl="1"/>
            <a:r>
              <a:rPr lang="en-US" dirty="0" err="1" smtClean="0"/>
              <a:t>GRTS</a:t>
            </a:r>
            <a:r>
              <a:rPr lang="en-US" baseline="30000" dirty="0" err="1" smtClean="0"/>
              <a:t>Opt</a:t>
            </a:r>
            <a:endParaRPr lang="en-US" baseline="30000" dirty="0" smtClean="0"/>
          </a:p>
          <a:p>
            <a:pPr lvl="1"/>
            <a:r>
              <a:rPr lang="en-US" dirty="0" err="1" smtClean="0"/>
              <a:t>GRTS</a:t>
            </a:r>
            <a:r>
              <a:rPr lang="en-US" baseline="30000" dirty="0" err="1" smtClean="0"/>
              <a:t>Sec</a:t>
            </a:r>
            <a:endParaRPr lang="en-US" baseline="30000" dirty="0" smtClean="0"/>
          </a:p>
          <a:p>
            <a:pPr lvl="4"/>
            <a:endParaRPr lang="en-US" dirty="0" smtClean="0"/>
          </a:p>
          <a:p>
            <a:r>
              <a:rPr lang="en-US" dirty="0" smtClean="0"/>
              <a:t>Evaluation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7178695" cy="1025510"/>
          </a:xfrm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Formal </a:t>
            </a:r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06" y="4153692"/>
            <a:ext cx="6311856" cy="2132828"/>
          </a:xfrm>
          <a:solidFill>
            <a:schemeClr val="accent1">
              <a:lumMod val="40000"/>
              <a:lumOff val="60000"/>
            </a:schemeClr>
          </a:solidFill>
        </p:spPr>
        <p:txBody>
          <a:bodyPr wrap="none" tIns="0" rIns="0" bIns="0">
            <a:spAutoFit/>
          </a:bodyPr>
          <a:lstStyle/>
          <a:p>
            <a:pPr lvl="0">
              <a:buNone/>
              <a:defRPr/>
            </a:pPr>
            <a:r>
              <a:rPr lang="en-US" dirty="0" smtClean="0"/>
              <a:t>	Remote Trajectory Simplification (</a:t>
            </a:r>
            <a:r>
              <a:rPr lang="en-US" dirty="0" smtClean="0">
                <a:solidFill>
                  <a:schemeClr val="tx2"/>
                </a:solidFill>
              </a:rPr>
              <a:t>RTS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Optimize |(</a:t>
            </a:r>
            <a:r>
              <a:rPr lang="en-US" i="1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, …)| and communication cost</a:t>
            </a:r>
          </a:p>
          <a:p>
            <a:pPr lvl="1"/>
            <a:r>
              <a:rPr lang="en-US" dirty="0" smtClean="0"/>
              <a:t>Simplification constraint: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| </a:t>
            </a:r>
            <a:r>
              <a:rPr lang="en-US" b="1" i="1" dirty="0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– </a:t>
            </a:r>
            <a:r>
              <a:rPr lang="en-US" b="1" i="1" dirty="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| ≤ </a:t>
            </a:r>
            <a:r>
              <a:rPr lang="el-GR" i="1" dirty="0" smtClean="0">
                <a:ea typeface="Arial Unicode MS" pitchFamily="34" charset="-128"/>
                <a:cs typeface="Arial Unicode MS" pitchFamily="34" charset="-128"/>
              </a:rPr>
              <a:t>ε</a:t>
            </a: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dirty="0" err="1" smtClean="0">
                <a:ea typeface="Arial Unicode MS" pitchFamily="34" charset="-128"/>
                <a:cs typeface="Arial Unicode MS" pitchFamily="34" charset="-128"/>
              </a:rPr>
              <a:t>for</a:t>
            </a:r>
            <a:r>
              <a:rPr lang="de-DE" dirty="0" smtClean="0">
                <a:ea typeface="Arial Unicode MS" pitchFamily="34" charset="-128"/>
                <a:cs typeface="Arial Unicode MS" pitchFamily="34" charset="-128"/>
              </a:rPr>
              <a:t> all </a:t>
            </a:r>
            <a:r>
              <a:rPr lang="de-DE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endParaRPr lang="en-US" dirty="0" smtClean="0"/>
          </a:p>
          <a:p>
            <a:pPr lvl="1"/>
            <a:r>
              <a:rPr lang="en-US" dirty="0" smtClean="0"/>
              <a:t>Real-time constraint: At current time </a:t>
            </a:r>
            <a:r>
              <a:rPr lang="en-US" i="1" dirty="0" err="1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baseline="-25000" dirty="0" err="1" smtClean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</a:t>
            </a:r>
            <a:br>
              <a:rPr lang="en-US" dirty="0" smtClean="0">
                <a:ea typeface="Arial Unicode MS" pitchFamily="34" charset="-128"/>
                <a:cs typeface="Arial Unicode MS" pitchFamily="34" charset="-128"/>
              </a:rPr>
            </a:b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	position </a:t>
            </a:r>
            <a:r>
              <a:rPr lang="en-US" b="1" dirty="0" smtClean="0">
                <a:ea typeface="Arial Unicode MS" pitchFamily="34" charset="-128"/>
                <a:cs typeface="Arial Unicode MS" pitchFamily="34" charset="-128"/>
              </a:rPr>
              <a:t>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is available at MOD for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∈ [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t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]</a:t>
            </a:r>
            <a:endParaRPr lang="en-US" dirty="0"/>
          </a:p>
        </p:txBody>
      </p:sp>
      <p:sp>
        <p:nvSpPr>
          <p:cNvPr id="49" name="Inhaltsplatzhalter 48"/>
          <p:cNvSpPr>
            <a:spLocks noGrp="1"/>
          </p:cNvSpPr>
          <p:nvPr>
            <p:ph idx="10"/>
          </p:nvPr>
        </p:nvSpPr>
        <p:spPr>
          <a:xfrm>
            <a:off x="71406" y="1571612"/>
            <a:ext cx="6429420" cy="250033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Kinds of trajectories</a:t>
            </a:r>
            <a:endParaRPr lang="en-US" i="1" dirty="0" smtClean="0"/>
          </a:p>
          <a:p>
            <a:pPr lvl="1"/>
            <a:r>
              <a:rPr lang="en-US" dirty="0" smtClean="0"/>
              <a:t>Actual: </a:t>
            </a:r>
            <a:r>
              <a:rPr lang="en-US" b="1" i="1" dirty="0" smtClean="0"/>
              <a:t>a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function </a:t>
            </a:r>
            <a:r>
              <a:rPr lang="en-US" dirty="0" smtClean="0">
                <a:sym typeface="Mathematica7"/>
              </a:rPr>
              <a:t> </a:t>
            </a:r>
            <a:r>
              <a:rPr lang="en-US" dirty="0" smtClean="0">
                <a:sym typeface="Wingdings" pitchFamily="2" charset="2"/>
              </a:rPr>
              <a:t>→ </a:t>
            </a:r>
            <a:r>
              <a:rPr lang="en-US" dirty="0" smtClean="0">
                <a:sym typeface="Mathematica7"/>
              </a:rPr>
              <a:t></a:t>
            </a:r>
            <a:r>
              <a:rPr lang="en-US" baseline="30000" dirty="0" smtClean="0">
                <a:sym typeface="Mathematica7"/>
              </a:rPr>
              <a:t>d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Sensed: </a:t>
            </a:r>
            <a:r>
              <a:rPr lang="en-US" b="1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with vertices </a:t>
            </a:r>
            <a:r>
              <a:rPr lang="en-US" i="1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</a:p>
          <a:p>
            <a:pPr lvl="2"/>
            <a:r>
              <a:rPr lang="en-US" dirty="0" smtClean="0">
                <a:cs typeface="Arial" charset="0"/>
              </a:rPr>
              <a:t>Attribute </a:t>
            </a:r>
            <a:r>
              <a:rPr lang="en-US" i="1" dirty="0" err="1" smtClean="0">
                <a:cs typeface="Arial" charset="0"/>
              </a:rPr>
              <a:t>s</a:t>
            </a:r>
            <a:r>
              <a:rPr lang="en-US" i="1" baseline="-25000" dirty="0" err="1" smtClean="0">
                <a:cs typeface="Arial" charset="0"/>
              </a:rPr>
              <a:t>i</a:t>
            </a:r>
            <a:r>
              <a:rPr lang="en-US" i="1" dirty="0" err="1" smtClean="0">
                <a:cs typeface="Arial" charset="0"/>
              </a:rPr>
              <a:t>.p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denotes position at time </a:t>
            </a:r>
            <a:r>
              <a:rPr lang="en-US" i="1" dirty="0" err="1" smtClean="0">
                <a:cs typeface="Arial" charset="0"/>
              </a:rPr>
              <a:t>s</a:t>
            </a:r>
            <a:r>
              <a:rPr lang="en-US" i="1" baseline="-25000" dirty="0" err="1" smtClean="0">
                <a:cs typeface="Arial" charset="0"/>
              </a:rPr>
              <a:t>i</a:t>
            </a:r>
            <a:r>
              <a:rPr lang="en-US" i="1" dirty="0" err="1" smtClean="0">
                <a:cs typeface="Arial" charset="0"/>
              </a:rPr>
              <a:t>.t</a:t>
            </a:r>
            <a:endParaRPr lang="en-US" i="1" dirty="0" smtClean="0">
              <a:cs typeface="Arial" charset="0"/>
            </a:endParaRPr>
          </a:p>
          <a:p>
            <a:pPr lvl="1"/>
            <a:r>
              <a:rPr lang="en-US" dirty="0" smtClean="0"/>
              <a:t>Simplified: </a:t>
            </a:r>
            <a:r>
              <a:rPr lang="en-US" b="1" i="1" dirty="0" smtClean="0"/>
              <a:t>u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with vertices </a:t>
            </a:r>
            <a:r>
              <a:rPr lang="en-US" i="1" dirty="0" smtClean="0"/>
              <a:t>u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u</a:t>
            </a:r>
            <a:r>
              <a:rPr lang="en-US" baseline="-25000" dirty="0" smtClean="0"/>
              <a:t>2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4" name="Freeform 148"/>
          <p:cNvSpPr>
            <a:spLocks/>
          </p:cNvSpPr>
          <p:nvPr/>
        </p:nvSpPr>
        <p:spPr bwMode="auto">
          <a:xfrm>
            <a:off x="5435631" y="1393821"/>
            <a:ext cx="3427412" cy="1258887"/>
          </a:xfrm>
          <a:custGeom>
            <a:avLst/>
            <a:gdLst>
              <a:gd name="T0" fmla="*/ 0 w 2159"/>
              <a:gd name="T1" fmla="*/ 2147483647 h 793"/>
              <a:gd name="T2" fmla="*/ 2147483647 w 2159"/>
              <a:gd name="T3" fmla="*/ 2147483647 h 793"/>
              <a:gd name="T4" fmla="*/ 2147483647 w 2159"/>
              <a:gd name="T5" fmla="*/ 2147483647 h 793"/>
              <a:gd name="T6" fmla="*/ 2147483647 w 2159"/>
              <a:gd name="T7" fmla="*/ 2147483647 h 793"/>
              <a:gd name="T8" fmla="*/ 2147483647 w 2159"/>
              <a:gd name="T9" fmla="*/ 2147483647 h 793"/>
              <a:gd name="T10" fmla="*/ 2147483647 w 2159"/>
              <a:gd name="T11" fmla="*/ 2147483647 h 793"/>
              <a:gd name="T12" fmla="*/ 2147483647 w 2159"/>
              <a:gd name="T13" fmla="*/ 2147483647 h 793"/>
              <a:gd name="T14" fmla="*/ 2147483647 w 2159"/>
              <a:gd name="T15" fmla="*/ 0 h 7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159"/>
              <a:gd name="T25" fmla="*/ 0 h 793"/>
              <a:gd name="T26" fmla="*/ 2159 w 2159"/>
              <a:gd name="T27" fmla="*/ 793 h 7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59" h="793">
                <a:moveTo>
                  <a:pt x="0" y="522"/>
                </a:moveTo>
                <a:cubicBezTo>
                  <a:pt x="46" y="537"/>
                  <a:pt x="352" y="658"/>
                  <a:pt x="498" y="702"/>
                </a:cubicBezTo>
                <a:cubicBezTo>
                  <a:pt x="644" y="746"/>
                  <a:pt x="764" y="777"/>
                  <a:pt x="876" y="785"/>
                </a:cubicBezTo>
                <a:cubicBezTo>
                  <a:pt x="988" y="793"/>
                  <a:pt x="1079" y="766"/>
                  <a:pt x="1172" y="748"/>
                </a:cubicBezTo>
                <a:cubicBezTo>
                  <a:pt x="1265" y="730"/>
                  <a:pt x="1352" y="728"/>
                  <a:pt x="1434" y="677"/>
                </a:cubicBezTo>
                <a:cubicBezTo>
                  <a:pt x="1516" y="626"/>
                  <a:pt x="1592" y="528"/>
                  <a:pt x="1666" y="442"/>
                </a:cubicBezTo>
                <a:cubicBezTo>
                  <a:pt x="1740" y="356"/>
                  <a:pt x="1781" y="244"/>
                  <a:pt x="1878" y="163"/>
                </a:cubicBezTo>
                <a:cubicBezTo>
                  <a:pt x="1951" y="99"/>
                  <a:pt x="2079" y="26"/>
                  <a:pt x="2159" y="0"/>
                </a:cubicBezTo>
              </a:path>
            </a:pathLst>
          </a:custGeom>
          <a:noFill/>
          <a:ln w="38100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5354668" y="2214558"/>
            <a:ext cx="211138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1</a:t>
            </a:r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7674006" y="2322508"/>
            <a:ext cx="142875" cy="144463"/>
            <a:chOff x="5103" y="3294"/>
            <a:chExt cx="272" cy="272"/>
          </a:xfrm>
        </p:grpSpPr>
        <p:sp>
          <p:nvSpPr>
            <p:cNvPr id="7" name="Rectangle 87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8" name="Line 88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9" name="Line 89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" name="Group 90"/>
          <p:cNvGrpSpPr>
            <a:grpSpLocks/>
          </p:cNvGrpSpPr>
          <p:nvPr/>
        </p:nvGrpSpPr>
        <p:grpSpPr bwMode="auto">
          <a:xfrm>
            <a:off x="7232681" y="2511421"/>
            <a:ext cx="142875" cy="144462"/>
            <a:chOff x="5103" y="3294"/>
            <a:chExt cx="272" cy="272"/>
          </a:xfrm>
        </p:grpSpPr>
        <p:sp>
          <p:nvSpPr>
            <p:cNvPr id="11" name="Rectangle 91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2" name="Line 92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3" name="Line 93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4" name="Group 94"/>
          <p:cNvGrpSpPr>
            <a:grpSpLocks/>
          </p:cNvGrpSpPr>
          <p:nvPr/>
        </p:nvGrpSpPr>
        <p:grpSpPr bwMode="auto">
          <a:xfrm>
            <a:off x="6681818" y="2530471"/>
            <a:ext cx="142875" cy="144462"/>
            <a:chOff x="5103" y="3294"/>
            <a:chExt cx="272" cy="272"/>
          </a:xfrm>
        </p:grpSpPr>
        <p:sp>
          <p:nvSpPr>
            <p:cNvPr id="15" name="Rectangle 95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6" name="Line 96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7" name="Line 97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8" name="Group 98"/>
          <p:cNvGrpSpPr>
            <a:grpSpLocks/>
          </p:cNvGrpSpPr>
          <p:nvPr/>
        </p:nvGrpSpPr>
        <p:grpSpPr bwMode="auto">
          <a:xfrm>
            <a:off x="5354668" y="2143121"/>
            <a:ext cx="142875" cy="144462"/>
            <a:chOff x="5103" y="3294"/>
            <a:chExt cx="272" cy="272"/>
          </a:xfrm>
        </p:grpSpPr>
        <p:sp>
          <p:nvSpPr>
            <p:cNvPr id="19" name="Rectangle 99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0" name="Line 100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1" name="Line 101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2" name="Group 106"/>
          <p:cNvGrpSpPr>
            <a:grpSpLocks/>
          </p:cNvGrpSpPr>
          <p:nvPr/>
        </p:nvGrpSpPr>
        <p:grpSpPr bwMode="auto">
          <a:xfrm>
            <a:off x="8096281" y="1968496"/>
            <a:ext cx="142875" cy="144462"/>
            <a:chOff x="5103" y="3294"/>
            <a:chExt cx="272" cy="272"/>
          </a:xfrm>
        </p:grpSpPr>
        <p:sp>
          <p:nvSpPr>
            <p:cNvPr id="23" name="Rectangle 107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4" name="Line 108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5" name="Line 109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8331231" y="1579558"/>
            <a:ext cx="142875" cy="144463"/>
            <a:chOff x="5103" y="3294"/>
            <a:chExt cx="272" cy="272"/>
          </a:xfrm>
        </p:grpSpPr>
        <p:sp>
          <p:nvSpPr>
            <p:cNvPr id="27" name="Rectangle 111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8" name="Line 112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9" name="Line 113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0" name="Text Box 114"/>
          <p:cNvSpPr txBox="1">
            <a:spLocks noChangeArrowheads="1"/>
          </p:cNvSpPr>
          <p:nvPr/>
        </p:nvSpPr>
        <p:spPr bwMode="auto">
          <a:xfrm>
            <a:off x="6097618" y="2492371"/>
            <a:ext cx="198438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 dirty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31" name="Text Box 115"/>
          <p:cNvSpPr txBox="1">
            <a:spLocks noChangeArrowheads="1"/>
          </p:cNvSpPr>
          <p:nvPr/>
        </p:nvSpPr>
        <p:spPr bwMode="auto">
          <a:xfrm>
            <a:off x="5354668" y="2214558"/>
            <a:ext cx="198438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s</a:t>
            </a:r>
            <a:r>
              <a:rPr lang="en-US" baseline="-25000"/>
              <a:t>1</a:t>
            </a:r>
          </a:p>
        </p:txBody>
      </p:sp>
      <p:grpSp>
        <p:nvGrpSpPr>
          <p:cNvPr id="32" name="Group 130"/>
          <p:cNvGrpSpPr>
            <a:grpSpLocks/>
          </p:cNvGrpSpPr>
          <p:nvPr/>
        </p:nvGrpSpPr>
        <p:grpSpPr bwMode="auto">
          <a:xfrm>
            <a:off x="6059518" y="2449508"/>
            <a:ext cx="142875" cy="144463"/>
            <a:chOff x="5103" y="3294"/>
            <a:chExt cx="272" cy="272"/>
          </a:xfrm>
        </p:grpSpPr>
        <p:sp>
          <p:nvSpPr>
            <p:cNvPr id="33" name="Rectangle 131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34" name="Line 132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5" name="Line 133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6" name="Freeform 134"/>
          <p:cNvSpPr>
            <a:spLocks/>
          </p:cNvSpPr>
          <p:nvPr/>
        </p:nvSpPr>
        <p:spPr bwMode="auto">
          <a:xfrm>
            <a:off x="5437218" y="1398583"/>
            <a:ext cx="3416300" cy="1184275"/>
          </a:xfrm>
          <a:custGeom>
            <a:avLst/>
            <a:gdLst>
              <a:gd name="T0" fmla="*/ 0 w 2152"/>
              <a:gd name="T1" fmla="*/ 2147483647 h 746"/>
              <a:gd name="T2" fmla="*/ 2147483647 w 2152"/>
              <a:gd name="T3" fmla="*/ 2147483647 h 746"/>
              <a:gd name="T4" fmla="*/ 2147483647 w 2152"/>
              <a:gd name="T5" fmla="*/ 2147483647 h 746"/>
              <a:gd name="T6" fmla="*/ 2147483647 w 2152"/>
              <a:gd name="T7" fmla="*/ 0 h 746"/>
              <a:gd name="T8" fmla="*/ 0 60000 65536"/>
              <a:gd name="T9" fmla="*/ 0 60000 65536"/>
              <a:gd name="T10" fmla="*/ 0 60000 65536"/>
              <a:gd name="T11" fmla="*/ 0 60000 65536"/>
              <a:gd name="T12" fmla="*/ 0 w 2152"/>
              <a:gd name="T13" fmla="*/ 0 h 746"/>
              <a:gd name="T14" fmla="*/ 2152 w 2152"/>
              <a:gd name="T15" fmla="*/ 746 h 7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52" h="746">
                <a:moveTo>
                  <a:pt x="0" y="520"/>
                </a:moveTo>
                <a:lnTo>
                  <a:pt x="1176" y="746"/>
                </a:lnTo>
                <a:lnTo>
                  <a:pt x="1811" y="202"/>
                </a:lnTo>
                <a:lnTo>
                  <a:pt x="2152" y="0"/>
                </a:lnTo>
              </a:path>
            </a:pathLst>
          </a:cu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37" name="Text Box 136"/>
          <p:cNvSpPr txBox="1">
            <a:spLocks noChangeArrowheads="1"/>
          </p:cNvSpPr>
          <p:nvPr/>
        </p:nvSpPr>
        <p:spPr bwMode="auto">
          <a:xfrm>
            <a:off x="7232681" y="2582858"/>
            <a:ext cx="211137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 dirty="0"/>
              <a:t>u</a:t>
            </a:r>
            <a:r>
              <a:rPr lang="en-US" baseline="-25000" dirty="0"/>
              <a:t>2</a:t>
            </a:r>
          </a:p>
        </p:txBody>
      </p:sp>
      <p:sp>
        <p:nvSpPr>
          <p:cNvPr id="38" name="Text Box 137"/>
          <p:cNvSpPr txBox="1">
            <a:spLocks noChangeArrowheads="1"/>
          </p:cNvSpPr>
          <p:nvPr/>
        </p:nvSpPr>
        <p:spPr bwMode="auto">
          <a:xfrm>
            <a:off x="8402668" y="1652583"/>
            <a:ext cx="211138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 dirty="0"/>
              <a:t>u</a:t>
            </a:r>
            <a:r>
              <a:rPr lang="en-US" baseline="-25000" dirty="0"/>
              <a:t>3</a:t>
            </a:r>
          </a:p>
        </p:txBody>
      </p:sp>
      <p:sp>
        <p:nvSpPr>
          <p:cNvPr id="39" name="Line 140"/>
          <p:cNvSpPr>
            <a:spLocks noChangeShapeType="1"/>
          </p:cNvSpPr>
          <p:nvPr/>
        </p:nvSpPr>
        <p:spPr bwMode="auto">
          <a:xfrm flipH="1">
            <a:off x="7686706" y="1885946"/>
            <a:ext cx="153987" cy="35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40" name="Text Box 141"/>
          <p:cNvSpPr txBox="1">
            <a:spLocks noChangeArrowheads="1"/>
          </p:cNvSpPr>
          <p:nvPr/>
        </p:nvSpPr>
        <p:spPr bwMode="auto">
          <a:xfrm>
            <a:off x="7640668" y="1868483"/>
            <a:ext cx="101600" cy="274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kumimoji="1" lang="en-US" i="1">
                <a:solidFill>
                  <a:schemeClr val="tx2"/>
                </a:solidFill>
              </a:rPr>
              <a:t>ε</a:t>
            </a:r>
          </a:p>
        </p:txBody>
      </p:sp>
      <p:sp>
        <p:nvSpPr>
          <p:cNvPr id="41" name="Rectangle 142"/>
          <p:cNvSpPr>
            <a:spLocks noChangeArrowheads="1"/>
          </p:cNvSpPr>
          <p:nvPr/>
        </p:nvSpPr>
        <p:spPr bwMode="auto">
          <a:xfrm>
            <a:off x="7640668" y="2214558"/>
            <a:ext cx="71438" cy="71438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42" name="Rectangle 144"/>
          <p:cNvSpPr>
            <a:spLocks noChangeArrowheads="1"/>
          </p:cNvSpPr>
          <p:nvPr/>
        </p:nvSpPr>
        <p:spPr bwMode="auto">
          <a:xfrm>
            <a:off x="8029606" y="1892296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43" name="Rectangle 145"/>
          <p:cNvSpPr>
            <a:spLocks noChangeArrowheads="1"/>
          </p:cNvSpPr>
          <p:nvPr/>
        </p:nvSpPr>
        <p:spPr bwMode="auto">
          <a:xfrm>
            <a:off x="6103968" y="2314571"/>
            <a:ext cx="71438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44" name="Rectangle 146"/>
          <p:cNvSpPr>
            <a:spLocks noChangeArrowheads="1"/>
          </p:cNvSpPr>
          <p:nvPr/>
        </p:nvSpPr>
        <p:spPr bwMode="auto">
          <a:xfrm>
            <a:off x="6689756" y="2436808"/>
            <a:ext cx="71437" cy="71438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45" name="Oval 139"/>
          <p:cNvSpPr>
            <a:spLocks noChangeArrowheads="1"/>
          </p:cNvSpPr>
          <p:nvPr/>
        </p:nvSpPr>
        <p:spPr bwMode="auto">
          <a:xfrm>
            <a:off x="7326343" y="1857371"/>
            <a:ext cx="742950" cy="742950"/>
          </a:xfrm>
          <a:prstGeom prst="ellipse">
            <a:avLst/>
          </a:prstGeom>
          <a:noFill/>
          <a:ln w="25400" algn="ctr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de-DE"/>
          </a:p>
        </p:txBody>
      </p:sp>
      <p:sp>
        <p:nvSpPr>
          <p:cNvPr id="46" name="Freihandform 45"/>
          <p:cNvSpPr>
            <a:spLocks noChangeArrowheads="1"/>
          </p:cNvSpPr>
          <p:nvPr/>
        </p:nvSpPr>
        <p:spPr bwMode="auto">
          <a:xfrm>
            <a:off x="5421343" y="1400171"/>
            <a:ext cx="3390900" cy="1200150"/>
          </a:xfrm>
          <a:custGeom>
            <a:avLst/>
            <a:gdLst>
              <a:gd name="T0" fmla="*/ 0 w 3390900"/>
              <a:gd name="T1" fmla="*/ 809625 h 1200150"/>
              <a:gd name="T2" fmla="*/ 704850 w 3390900"/>
              <a:gd name="T3" fmla="*/ 1119187 h 1200150"/>
              <a:gd name="T4" fmla="*/ 1333500 w 3390900"/>
              <a:gd name="T5" fmla="*/ 1200150 h 1200150"/>
              <a:gd name="T6" fmla="*/ 1881188 w 3390900"/>
              <a:gd name="T7" fmla="*/ 1185862 h 1200150"/>
              <a:gd name="T8" fmla="*/ 2328862 w 3390900"/>
              <a:gd name="T9" fmla="*/ 995362 h 1200150"/>
              <a:gd name="T10" fmla="*/ 2752724 w 3390900"/>
              <a:gd name="T11" fmla="*/ 633412 h 1200150"/>
              <a:gd name="T12" fmla="*/ 2990850 w 3390900"/>
              <a:gd name="T13" fmla="*/ 247650 h 1200150"/>
              <a:gd name="T14" fmla="*/ 3390900 w 3390900"/>
              <a:gd name="T15" fmla="*/ 0 h 120015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90900"/>
              <a:gd name="T25" fmla="*/ 0 h 1200150"/>
              <a:gd name="T26" fmla="*/ 3390900 w 3390900"/>
              <a:gd name="T27" fmla="*/ 1200150 h 120015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90900" h="1200150">
                <a:moveTo>
                  <a:pt x="0" y="809625"/>
                </a:moveTo>
                <a:lnTo>
                  <a:pt x="704850" y="1119187"/>
                </a:lnTo>
                <a:lnTo>
                  <a:pt x="1333500" y="1200150"/>
                </a:lnTo>
                <a:lnTo>
                  <a:pt x="1881188" y="1185862"/>
                </a:lnTo>
                <a:lnTo>
                  <a:pt x="2328863" y="995362"/>
                </a:lnTo>
                <a:lnTo>
                  <a:pt x="2752725" y="633412"/>
                </a:lnTo>
                <a:lnTo>
                  <a:pt x="2990850" y="247650"/>
                </a:lnTo>
                <a:lnTo>
                  <a:pt x="3390900" y="0"/>
                </a:lnTo>
              </a:path>
            </a:pathLst>
          </a:cu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47" name="Oval 81"/>
          <p:cNvSpPr>
            <a:spLocks noChangeArrowheads="1"/>
          </p:cNvSpPr>
          <p:nvPr/>
        </p:nvSpPr>
        <p:spPr bwMode="auto">
          <a:xfrm>
            <a:off x="8712231" y="1285871"/>
            <a:ext cx="217487" cy="215900"/>
          </a:xfrm>
          <a:prstGeom prst="ellipse">
            <a:avLst/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-142908" y="3429000"/>
            <a:ext cx="393733" cy="3168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30" grpId="0"/>
      <p:bldP spid="30" grpId="1"/>
      <p:bldP spid="31" grpId="0"/>
      <p:bldP spid="31" grpId="1"/>
      <p:bldP spid="36" grpId="0" animBg="1"/>
      <p:bldP spid="37" grpId="0"/>
      <p:bldP spid="38" grpId="0"/>
      <p:bldP spid="39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Related </a:t>
            </a:r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06" y="2071679"/>
            <a:ext cx="6013482" cy="12858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RTS is related to …</a:t>
            </a:r>
          </a:p>
          <a:p>
            <a:pPr lvl="1"/>
            <a:r>
              <a:rPr lang="en-US" dirty="0" smtClean="0"/>
              <a:t>Line simplification</a:t>
            </a:r>
          </a:p>
          <a:p>
            <a:pPr lvl="1"/>
            <a:r>
              <a:rPr lang="en-US" dirty="0" smtClean="0"/>
              <a:t>Position tracking (dead reckoning)</a:t>
            </a:r>
          </a:p>
        </p:txBody>
      </p:sp>
      <p:sp>
        <p:nvSpPr>
          <p:cNvPr id="64" name="Inhaltsplatzhalter 63"/>
          <p:cNvSpPr>
            <a:spLocks noGrp="1"/>
          </p:cNvSpPr>
          <p:nvPr>
            <p:ph idx="10"/>
          </p:nvPr>
        </p:nvSpPr>
        <p:spPr>
          <a:xfrm>
            <a:off x="71406" y="3643314"/>
            <a:ext cx="8072494" cy="2643206"/>
          </a:xfrm>
        </p:spPr>
        <p:txBody>
          <a:bodyPr anchor="b" anchorCtr="0"/>
          <a:lstStyle/>
          <a:p>
            <a:pPr>
              <a:buNone/>
            </a:pPr>
            <a:r>
              <a:rPr lang="en-US" dirty="0" smtClean="0"/>
              <a:t>	Existing RTS approaches</a:t>
            </a:r>
          </a:p>
          <a:p>
            <a:pPr lvl="1"/>
            <a:r>
              <a:rPr lang="en-US" dirty="0" smtClean="0"/>
              <a:t>Linear dead reckoning with ½</a:t>
            </a:r>
            <a:r>
              <a:rPr lang="en-US" i="1" dirty="0" smtClean="0"/>
              <a:t>ε</a:t>
            </a:r>
            <a:r>
              <a:rPr lang="en-US" dirty="0" smtClean="0"/>
              <a:t> [</a:t>
            </a:r>
            <a:r>
              <a:rPr lang="en-US" dirty="0" err="1" smtClean="0"/>
              <a:t>Trajcevski</a:t>
            </a:r>
            <a:r>
              <a:rPr lang="en-US" dirty="0" smtClean="0"/>
              <a:t> et al. 2006]</a:t>
            </a:r>
          </a:p>
          <a:p>
            <a:pPr lvl="1"/>
            <a:r>
              <a:rPr lang="en-US" dirty="0" smtClean="0"/>
              <a:t>Connection-preserving dead reckoning [Lange et al. 2008]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sym typeface="Wingdings" pitchFamily="2" charset="2"/>
              </a:rPr>
              <a:t>	</a:t>
            </a:r>
            <a:r>
              <a:rPr lang="en-US" dirty="0" smtClean="0">
                <a:sym typeface="Wingdings" pitchFamily="2" charset="2"/>
              </a:rPr>
              <a:t> S</a:t>
            </a:r>
            <a:r>
              <a:rPr lang="en-US" dirty="0" smtClean="0"/>
              <a:t>olely based on dead reckoning</a:t>
            </a:r>
            <a:endParaRPr lang="en-US" dirty="0"/>
          </a:p>
        </p:txBody>
      </p:sp>
      <p:sp>
        <p:nvSpPr>
          <p:cNvPr id="4" name="Freihandform 62"/>
          <p:cNvSpPr>
            <a:spLocks noChangeArrowheads="1"/>
          </p:cNvSpPr>
          <p:nvPr/>
        </p:nvSpPr>
        <p:spPr bwMode="auto">
          <a:xfrm>
            <a:off x="6831041" y="785794"/>
            <a:ext cx="1028700" cy="4186238"/>
          </a:xfrm>
          <a:custGeom>
            <a:avLst/>
            <a:gdLst>
              <a:gd name="T0" fmla="*/ 0 w 1029385"/>
              <a:gd name="T1" fmla="*/ 4185744 h 4186264"/>
              <a:gd name="T2" fmla="*/ 98690 w 1029385"/>
              <a:gd name="T3" fmla="*/ 3923846 h 4186264"/>
              <a:gd name="T4" fmla="*/ 560762 w 1029385"/>
              <a:gd name="T5" fmla="*/ 2831753 h 4186264"/>
              <a:gd name="T6" fmla="*/ 949246 w 1029385"/>
              <a:gd name="T7" fmla="*/ 2206319 h 4186264"/>
              <a:gd name="T8" fmla="*/ 695530 w 1029385"/>
              <a:gd name="T9" fmla="*/ 1195248 h 4186264"/>
              <a:gd name="T10" fmla="*/ 643835 w 1029385"/>
              <a:gd name="T11" fmla="*/ 357174 h 4186264"/>
              <a:gd name="T12" fmla="*/ 573311 w 1029385"/>
              <a:gd name="T13" fmla="*/ 0 h 41862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9385"/>
              <a:gd name="T22" fmla="*/ 0 h 4186264"/>
              <a:gd name="T23" fmla="*/ 1029385 w 1029385"/>
              <a:gd name="T24" fmla="*/ 4186264 h 41862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29385" h="4186264">
                <a:moveTo>
                  <a:pt x="0" y="4186264"/>
                </a:moveTo>
                <a:cubicBezTo>
                  <a:pt x="23415" y="4131495"/>
                  <a:pt x="5299" y="4150018"/>
                  <a:pt x="100012" y="3924326"/>
                </a:cubicBezTo>
                <a:cubicBezTo>
                  <a:pt x="194725" y="3698634"/>
                  <a:pt x="359508" y="3223166"/>
                  <a:pt x="568277" y="2832112"/>
                </a:cubicBezTo>
                <a:cubicBezTo>
                  <a:pt x="689642" y="2561683"/>
                  <a:pt x="903898" y="2446286"/>
                  <a:pt x="961967" y="2206599"/>
                </a:cubicBezTo>
                <a:cubicBezTo>
                  <a:pt x="1029385" y="1714472"/>
                  <a:pt x="780231" y="1489072"/>
                  <a:pt x="704850" y="1195388"/>
                </a:cubicBezTo>
                <a:cubicBezTo>
                  <a:pt x="658019" y="868367"/>
                  <a:pt x="661193" y="496910"/>
                  <a:pt x="652462" y="357214"/>
                </a:cubicBezTo>
                <a:lnTo>
                  <a:pt x="580992" y="0"/>
                </a:lnTo>
              </a:path>
            </a:pathLst>
          </a:custGeom>
          <a:noFill/>
          <a:ln w="38100" algn="ctr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 sz="1800"/>
          </a:p>
        </p:txBody>
      </p:sp>
      <p:sp>
        <p:nvSpPr>
          <p:cNvPr id="5" name="Text Box 128"/>
          <p:cNvSpPr txBox="1">
            <a:spLocks noChangeArrowheads="1"/>
          </p:cNvSpPr>
          <p:nvPr/>
        </p:nvSpPr>
        <p:spPr bwMode="auto">
          <a:xfrm>
            <a:off x="7192995" y="1443019"/>
            <a:ext cx="1714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800" i="1"/>
              <a:t>l</a:t>
            </a:r>
            <a:r>
              <a:rPr lang="en-US" sz="1800" baseline="-25000"/>
              <a:t>O</a:t>
            </a: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V="1">
            <a:off x="7348566" y="2784457"/>
            <a:ext cx="217487" cy="64770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7" name="Line 56"/>
          <p:cNvSpPr>
            <a:spLocks noChangeShapeType="1"/>
          </p:cNvSpPr>
          <p:nvPr/>
        </p:nvSpPr>
        <p:spPr bwMode="auto">
          <a:xfrm flipV="1">
            <a:off x="7564466" y="2136757"/>
            <a:ext cx="215900" cy="64770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 sz="1800"/>
          </a:p>
        </p:txBody>
      </p:sp>
      <p:sp>
        <p:nvSpPr>
          <p:cNvPr id="8" name="Line 57"/>
          <p:cNvSpPr>
            <a:spLocks noChangeShapeType="1"/>
          </p:cNvSpPr>
          <p:nvPr/>
        </p:nvSpPr>
        <p:spPr bwMode="auto">
          <a:xfrm flipV="1">
            <a:off x="7780366" y="1489057"/>
            <a:ext cx="215900" cy="649287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 sz="1800"/>
          </a:p>
        </p:txBody>
      </p: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6988203" y="2208194"/>
            <a:ext cx="1152525" cy="1150938"/>
            <a:chOff x="3923" y="2024"/>
            <a:chExt cx="726" cy="725"/>
          </a:xfrm>
        </p:grpSpPr>
        <p:sp>
          <p:nvSpPr>
            <p:cNvPr id="10" name="Oval 12"/>
            <p:cNvSpPr>
              <a:spLocks noChangeArrowheads="1"/>
            </p:cNvSpPr>
            <p:nvPr/>
          </p:nvSpPr>
          <p:spPr bwMode="auto">
            <a:xfrm>
              <a:off x="3923" y="2024"/>
              <a:ext cx="725" cy="725"/>
            </a:xfrm>
            <a:prstGeom prst="ellipse">
              <a:avLst/>
            </a:prstGeom>
            <a:noFill/>
            <a:ln w="25400" algn="ctr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4286" y="2387"/>
              <a:ext cx="363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4450" y="2348"/>
              <a:ext cx="64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kumimoji="1" lang="en-US" sz="1800" i="1">
                  <a:solidFill>
                    <a:schemeClr val="tx2"/>
                  </a:solidFill>
                </a:rPr>
                <a:t>ε</a:t>
              </a:r>
            </a:p>
          </p:txBody>
        </p:sp>
      </p:grpSp>
      <p:grpSp>
        <p:nvGrpSpPr>
          <p:cNvPr id="13" name="Group 40"/>
          <p:cNvGrpSpPr>
            <a:grpSpLocks/>
          </p:cNvGrpSpPr>
          <p:nvPr/>
        </p:nvGrpSpPr>
        <p:grpSpPr bwMode="auto">
          <a:xfrm>
            <a:off x="7204103" y="1560494"/>
            <a:ext cx="1152525" cy="1150938"/>
            <a:chOff x="3923" y="2024"/>
            <a:chExt cx="726" cy="725"/>
          </a:xfrm>
        </p:grpSpPr>
        <p:sp>
          <p:nvSpPr>
            <p:cNvPr id="14" name="Oval 41"/>
            <p:cNvSpPr>
              <a:spLocks noChangeArrowheads="1"/>
            </p:cNvSpPr>
            <p:nvPr/>
          </p:nvSpPr>
          <p:spPr bwMode="auto">
            <a:xfrm>
              <a:off x="3923" y="2024"/>
              <a:ext cx="725" cy="725"/>
            </a:xfrm>
            <a:prstGeom prst="ellipse">
              <a:avLst/>
            </a:prstGeom>
            <a:noFill/>
            <a:ln w="25400" algn="ctr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15" name="Line 42"/>
            <p:cNvSpPr>
              <a:spLocks noChangeShapeType="1"/>
            </p:cNvSpPr>
            <p:nvPr/>
          </p:nvSpPr>
          <p:spPr bwMode="auto">
            <a:xfrm>
              <a:off x="4286" y="2387"/>
              <a:ext cx="363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Text Box 43"/>
            <p:cNvSpPr txBox="1">
              <a:spLocks noChangeArrowheads="1"/>
            </p:cNvSpPr>
            <p:nvPr/>
          </p:nvSpPr>
          <p:spPr bwMode="auto">
            <a:xfrm>
              <a:off x="4450" y="2348"/>
              <a:ext cx="64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kumimoji="1" lang="en-US" sz="1800" i="1">
                  <a:solidFill>
                    <a:schemeClr val="tx2"/>
                  </a:solidFill>
                </a:rPr>
                <a:t>ε</a:t>
              </a:r>
            </a:p>
          </p:txBody>
        </p:sp>
      </p:grpSp>
      <p:grpSp>
        <p:nvGrpSpPr>
          <p:cNvPr id="17" name="Group 51"/>
          <p:cNvGrpSpPr>
            <a:grpSpLocks/>
          </p:cNvGrpSpPr>
          <p:nvPr/>
        </p:nvGrpSpPr>
        <p:grpSpPr bwMode="auto">
          <a:xfrm>
            <a:off x="7420003" y="911207"/>
            <a:ext cx="1152525" cy="1150937"/>
            <a:chOff x="3923" y="2024"/>
            <a:chExt cx="726" cy="725"/>
          </a:xfrm>
        </p:grpSpPr>
        <p:sp>
          <p:nvSpPr>
            <p:cNvPr id="18" name="Oval 52"/>
            <p:cNvSpPr>
              <a:spLocks noChangeArrowheads="1"/>
            </p:cNvSpPr>
            <p:nvPr/>
          </p:nvSpPr>
          <p:spPr bwMode="auto">
            <a:xfrm>
              <a:off x="3923" y="2024"/>
              <a:ext cx="725" cy="725"/>
            </a:xfrm>
            <a:prstGeom prst="ellipse">
              <a:avLst/>
            </a:prstGeom>
            <a:noFill/>
            <a:ln w="25400" algn="ctr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286" y="2387"/>
              <a:ext cx="363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20" name="Text Box 54"/>
            <p:cNvSpPr txBox="1">
              <a:spLocks noChangeArrowheads="1"/>
            </p:cNvSpPr>
            <p:nvPr/>
          </p:nvSpPr>
          <p:spPr bwMode="auto">
            <a:xfrm>
              <a:off x="4450" y="2348"/>
              <a:ext cx="64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kumimoji="1" lang="en-US" sz="1800" i="1">
                  <a:solidFill>
                    <a:schemeClr val="tx2"/>
                  </a:solidFill>
                </a:rPr>
                <a:t>ε</a:t>
              </a:r>
            </a:p>
          </p:txBody>
        </p:sp>
      </p:grpSp>
      <p:sp>
        <p:nvSpPr>
          <p:cNvPr id="21" name="Line 55"/>
          <p:cNvSpPr>
            <a:spLocks noChangeShapeType="1"/>
          </p:cNvSpPr>
          <p:nvPr/>
        </p:nvSpPr>
        <p:spPr bwMode="auto">
          <a:xfrm flipH="1" flipV="1">
            <a:off x="7393016" y="942957"/>
            <a:ext cx="71437" cy="571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2" name="Line 59"/>
          <p:cNvSpPr>
            <a:spLocks noChangeShapeType="1"/>
          </p:cNvSpPr>
          <p:nvPr/>
        </p:nvSpPr>
        <p:spPr bwMode="auto">
          <a:xfrm flipV="1">
            <a:off x="6916766" y="1514457"/>
            <a:ext cx="547687" cy="32131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3" name="Line 60"/>
          <p:cNvSpPr>
            <a:spLocks noChangeShapeType="1"/>
          </p:cNvSpPr>
          <p:nvPr/>
        </p:nvSpPr>
        <p:spPr bwMode="auto">
          <a:xfrm flipH="1" flipV="1">
            <a:off x="7242203" y="2763819"/>
            <a:ext cx="546100" cy="2032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24" name="Text Box 61"/>
          <p:cNvSpPr txBox="1">
            <a:spLocks noChangeArrowheads="1"/>
          </p:cNvSpPr>
          <p:nvPr/>
        </p:nvSpPr>
        <p:spPr bwMode="auto">
          <a:xfrm>
            <a:off x="7393016" y="2524107"/>
            <a:ext cx="2349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kumimoji="1" lang="en-US" sz="1800" dirty="0">
                <a:solidFill>
                  <a:schemeClr val="accent2"/>
                </a:solidFill>
              </a:rPr>
              <a:t>&gt;</a:t>
            </a:r>
            <a:r>
              <a:rPr kumimoji="1" lang="en-US" sz="1800" i="1" dirty="0">
                <a:solidFill>
                  <a:schemeClr val="accent2"/>
                </a:solidFill>
              </a:rPr>
              <a:t>ε</a:t>
            </a:r>
          </a:p>
        </p:txBody>
      </p:sp>
      <p:sp>
        <p:nvSpPr>
          <p:cNvPr id="25" name="Line 63"/>
          <p:cNvSpPr>
            <a:spLocks noChangeShapeType="1"/>
          </p:cNvSpPr>
          <p:nvPr/>
        </p:nvSpPr>
        <p:spPr bwMode="auto">
          <a:xfrm flipV="1">
            <a:off x="6916766" y="4078269"/>
            <a:ext cx="215900" cy="647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grpSp>
        <p:nvGrpSpPr>
          <p:cNvPr id="26" name="Group 70"/>
          <p:cNvGrpSpPr>
            <a:grpSpLocks/>
          </p:cNvGrpSpPr>
          <p:nvPr/>
        </p:nvGrpSpPr>
        <p:grpSpPr bwMode="auto">
          <a:xfrm>
            <a:off x="6843741" y="4654532"/>
            <a:ext cx="142875" cy="144462"/>
            <a:chOff x="5103" y="3294"/>
            <a:chExt cx="272" cy="272"/>
          </a:xfrm>
        </p:grpSpPr>
        <p:sp>
          <p:nvSpPr>
            <p:cNvPr id="27" name="Rectangle 71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28" name="Line 72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9" name="Line 73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0" name="Group 78"/>
          <p:cNvGrpSpPr>
            <a:grpSpLocks/>
          </p:cNvGrpSpPr>
          <p:nvPr/>
        </p:nvGrpSpPr>
        <p:grpSpPr bwMode="auto">
          <a:xfrm>
            <a:off x="7721628" y="2893994"/>
            <a:ext cx="142875" cy="144463"/>
            <a:chOff x="5103" y="3294"/>
            <a:chExt cx="272" cy="272"/>
          </a:xfrm>
        </p:grpSpPr>
        <p:sp>
          <p:nvSpPr>
            <p:cNvPr id="31" name="Rectangle 79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32" name="Line 80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3" name="Line 81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4" name="Group 82"/>
          <p:cNvGrpSpPr>
            <a:grpSpLocks/>
          </p:cNvGrpSpPr>
          <p:nvPr/>
        </p:nvGrpSpPr>
        <p:grpSpPr bwMode="auto">
          <a:xfrm>
            <a:off x="7464453" y="1943082"/>
            <a:ext cx="142875" cy="144462"/>
            <a:chOff x="5103" y="3294"/>
            <a:chExt cx="272" cy="272"/>
          </a:xfrm>
        </p:grpSpPr>
        <p:sp>
          <p:nvSpPr>
            <p:cNvPr id="35" name="Rectangle 8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36" name="Line 8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7" name="Line 8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8" name="Group 86"/>
          <p:cNvGrpSpPr>
            <a:grpSpLocks/>
          </p:cNvGrpSpPr>
          <p:nvPr/>
        </p:nvGrpSpPr>
        <p:grpSpPr bwMode="auto">
          <a:xfrm>
            <a:off x="7393016" y="1443019"/>
            <a:ext cx="142875" cy="144463"/>
            <a:chOff x="5103" y="3294"/>
            <a:chExt cx="272" cy="272"/>
          </a:xfrm>
        </p:grpSpPr>
        <p:sp>
          <p:nvSpPr>
            <p:cNvPr id="39" name="Rectangle 87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40" name="Line 88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41" name="Line 89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42" name="Rectangle 90"/>
          <p:cNvSpPr>
            <a:spLocks noChangeArrowheads="1"/>
          </p:cNvSpPr>
          <p:nvPr/>
        </p:nvSpPr>
        <p:spPr bwMode="auto">
          <a:xfrm>
            <a:off x="7105678" y="3408344"/>
            <a:ext cx="71438" cy="71438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 sz="1800"/>
          </a:p>
        </p:txBody>
      </p:sp>
      <p:sp>
        <p:nvSpPr>
          <p:cNvPr id="43" name="Rectangle 91"/>
          <p:cNvSpPr>
            <a:spLocks noChangeArrowheads="1"/>
          </p:cNvSpPr>
          <p:nvPr/>
        </p:nvSpPr>
        <p:spPr bwMode="auto">
          <a:xfrm>
            <a:off x="7208866" y="2728894"/>
            <a:ext cx="71437" cy="71438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 sz="1800"/>
          </a:p>
        </p:txBody>
      </p:sp>
      <p:grpSp>
        <p:nvGrpSpPr>
          <p:cNvPr id="44" name="Group 92"/>
          <p:cNvGrpSpPr>
            <a:grpSpLocks/>
          </p:cNvGrpSpPr>
          <p:nvPr/>
        </p:nvGrpSpPr>
        <p:grpSpPr bwMode="auto">
          <a:xfrm>
            <a:off x="7321578" y="3575032"/>
            <a:ext cx="142875" cy="144462"/>
            <a:chOff x="5103" y="3294"/>
            <a:chExt cx="272" cy="272"/>
          </a:xfrm>
        </p:grpSpPr>
        <p:sp>
          <p:nvSpPr>
            <p:cNvPr id="45" name="Rectangle 9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46" name="Line 9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47" name="Line 9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48" name="Line 96"/>
          <p:cNvSpPr>
            <a:spLocks noChangeShapeType="1"/>
          </p:cNvSpPr>
          <p:nvPr/>
        </p:nvSpPr>
        <p:spPr bwMode="auto">
          <a:xfrm flipV="1">
            <a:off x="7132666" y="3432157"/>
            <a:ext cx="217487" cy="64770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 sz="1800"/>
          </a:p>
        </p:txBody>
      </p:sp>
      <p:grpSp>
        <p:nvGrpSpPr>
          <p:cNvPr id="49" name="Group 74"/>
          <p:cNvGrpSpPr>
            <a:grpSpLocks/>
          </p:cNvGrpSpPr>
          <p:nvPr/>
        </p:nvGrpSpPr>
        <p:grpSpPr bwMode="auto">
          <a:xfrm>
            <a:off x="7116791" y="3973494"/>
            <a:ext cx="142875" cy="144463"/>
            <a:chOff x="5103" y="3294"/>
            <a:chExt cx="272" cy="272"/>
          </a:xfrm>
        </p:grpSpPr>
        <p:sp>
          <p:nvSpPr>
            <p:cNvPr id="50" name="Rectangle 75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51" name="Line 76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Line 77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53" name="Group 97"/>
          <p:cNvGrpSpPr>
            <a:grpSpLocks/>
          </p:cNvGrpSpPr>
          <p:nvPr/>
        </p:nvGrpSpPr>
        <p:grpSpPr bwMode="auto">
          <a:xfrm>
            <a:off x="6772303" y="2855894"/>
            <a:ext cx="1152525" cy="1150938"/>
            <a:chOff x="3923" y="2024"/>
            <a:chExt cx="726" cy="725"/>
          </a:xfrm>
        </p:grpSpPr>
        <p:sp>
          <p:nvSpPr>
            <p:cNvPr id="54" name="Oval 98"/>
            <p:cNvSpPr>
              <a:spLocks noChangeArrowheads="1"/>
            </p:cNvSpPr>
            <p:nvPr/>
          </p:nvSpPr>
          <p:spPr bwMode="auto">
            <a:xfrm>
              <a:off x="3923" y="2024"/>
              <a:ext cx="725" cy="725"/>
            </a:xfrm>
            <a:prstGeom prst="ellipse">
              <a:avLst/>
            </a:prstGeom>
            <a:noFill/>
            <a:ln w="25400" algn="ctr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 sz="1800"/>
            </a:p>
          </p:txBody>
        </p:sp>
        <p:sp>
          <p:nvSpPr>
            <p:cNvPr id="55" name="Line 99"/>
            <p:cNvSpPr>
              <a:spLocks noChangeShapeType="1"/>
            </p:cNvSpPr>
            <p:nvPr/>
          </p:nvSpPr>
          <p:spPr bwMode="auto">
            <a:xfrm>
              <a:off x="4286" y="2387"/>
              <a:ext cx="363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56" name="Text Box 100"/>
            <p:cNvSpPr txBox="1">
              <a:spLocks noChangeArrowheads="1"/>
            </p:cNvSpPr>
            <p:nvPr/>
          </p:nvSpPr>
          <p:spPr bwMode="auto">
            <a:xfrm>
              <a:off x="4450" y="2348"/>
              <a:ext cx="64" cy="17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noAutofit/>
            </a:bodyPr>
            <a:lstStyle/>
            <a:p>
              <a:r>
                <a:rPr kumimoji="1" lang="en-US" sz="1800" i="1">
                  <a:solidFill>
                    <a:schemeClr val="tx2"/>
                  </a:solidFill>
                </a:rPr>
                <a:t>ε</a:t>
              </a:r>
            </a:p>
          </p:txBody>
        </p:sp>
      </p:grpSp>
      <p:sp>
        <p:nvSpPr>
          <p:cNvPr id="57" name="Rectangle 101"/>
          <p:cNvSpPr>
            <a:spLocks noChangeArrowheads="1"/>
          </p:cNvSpPr>
          <p:nvPr/>
        </p:nvSpPr>
        <p:spPr bwMode="auto">
          <a:xfrm>
            <a:off x="6989791" y="4079857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 sz="1800"/>
          </a:p>
        </p:txBody>
      </p:sp>
      <p:sp>
        <p:nvSpPr>
          <p:cNvPr id="58" name="Text Box 124"/>
          <p:cNvSpPr txBox="1">
            <a:spLocks noChangeArrowheads="1"/>
          </p:cNvSpPr>
          <p:nvPr/>
        </p:nvSpPr>
        <p:spPr bwMode="auto">
          <a:xfrm>
            <a:off x="6611966" y="4597382"/>
            <a:ext cx="160337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800" i="1" dirty="0" err="1" smtClean="0"/>
              <a:t>u</a:t>
            </a:r>
            <a:r>
              <a:rPr lang="en-US" sz="1800" i="1" baseline="-25000" dirty="0" err="1" smtClean="0"/>
              <a:t>j</a:t>
            </a:r>
            <a:endParaRPr lang="en-US" sz="1800" baseline="-25000" dirty="0"/>
          </a:p>
        </p:txBody>
      </p:sp>
      <p:sp>
        <p:nvSpPr>
          <p:cNvPr id="59" name="Text Box 125"/>
          <p:cNvSpPr txBox="1">
            <a:spLocks noChangeArrowheads="1"/>
          </p:cNvSpPr>
          <p:nvPr/>
        </p:nvSpPr>
        <p:spPr bwMode="auto">
          <a:xfrm>
            <a:off x="6750078" y="1443019"/>
            <a:ext cx="68580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800" i="1" dirty="0" err="1"/>
              <a:t>u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baseline="-25000" dirty="0"/>
              <a:t>+1</a:t>
            </a:r>
            <a:r>
              <a:rPr lang="en-US" sz="1800" dirty="0"/>
              <a:t>=</a:t>
            </a:r>
            <a:r>
              <a:rPr lang="en-US" sz="1800" i="1" dirty="0" err="1"/>
              <a:t>l</a:t>
            </a:r>
            <a:r>
              <a:rPr lang="en-US" sz="1800" baseline="-25000" dirty="0" err="1"/>
              <a:t>O</a:t>
            </a:r>
            <a:endParaRPr lang="en-US" sz="1800" baseline="-25000" dirty="0"/>
          </a:p>
        </p:txBody>
      </p:sp>
      <p:sp>
        <p:nvSpPr>
          <p:cNvPr id="60" name="Text Box 126"/>
          <p:cNvSpPr txBox="1">
            <a:spLocks noChangeArrowheads="1"/>
          </p:cNvSpPr>
          <p:nvPr/>
        </p:nvSpPr>
        <p:spPr bwMode="auto">
          <a:xfrm>
            <a:off x="6615141" y="4597382"/>
            <a:ext cx="1714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800" i="1" dirty="0" err="1" smtClean="0"/>
              <a:t>l</a:t>
            </a:r>
            <a:r>
              <a:rPr lang="en-US" sz="1800" baseline="-25000" dirty="0" err="1" smtClean="0"/>
              <a:t>O</a:t>
            </a:r>
            <a:endParaRPr lang="en-US" sz="1800" baseline="-25000" dirty="0"/>
          </a:p>
        </p:txBody>
      </p:sp>
      <p:sp>
        <p:nvSpPr>
          <p:cNvPr id="61" name="Text Box 127"/>
          <p:cNvSpPr txBox="1">
            <a:spLocks noChangeArrowheads="1"/>
          </p:cNvSpPr>
          <p:nvPr/>
        </p:nvSpPr>
        <p:spPr bwMode="auto">
          <a:xfrm>
            <a:off x="7059641" y="4308457"/>
            <a:ext cx="153987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800" i="1"/>
              <a:t>l</a:t>
            </a:r>
            <a:r>
              <a:rPr lang="en-US" sz="1800" baseline="-25000"/>
              <a:t>V</a:t>
            </a:r>
          </a:p>
        </p:txBody>
      </p:sp>
      <p:sp>
        <p:nvSpPr>
          <p:cNvPr id="62" name="Text Box 129"/>
          <p:cNvSpPr txBox="1">
            <a:spLocks noChangeArrowheads="1"/>
          </p:cNvSpPr>
          <p:nvPr/>
        </p:nvSpPr>
        <p:spPr bwMode="auto">
          <a:xfrm>
            <a:off x="7178703" y="1014394"/>
            <a:ext cx="15398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sz="1800" i="1"/>
              <a:t>l</a:t>
            </a:r>
            <a:r>
              <a:rPr lang="en-US" sz="1800" baseline="-25000"/>
              <a:t>V</a:t>
            </a:r>
          </a:p>
        </p:txBody>
      </p:sp>
      <p:sp>
        <p:nvSpPr>
          <p:cNvPr id="63" name="Rectangle 91"/>
          <p:cNvSpPr>
            <a:spLocks noChangeArrowheads="1"/>
          </p:cNvSpPr>
          <p:nvPr/>
        </p:nvSpPr>
        <p:spPr bwMode="auto">
          <a:xfrm>
            <a:off x="7324753" y="2125644"/>
            <a:ext cx="71438" cy="71438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  <p:bldP spid="5" grpId="0"/>
      <p:bldP spid="5" grpId="1"/>
      <p:bldP spid="21" grpId="0" animBg="1"/>
      <p:bldP spid="22" grpId="0" animBg="1"/>
      <p:bldP spid="23" grpId="0" animBg="1"/>
      <p:bldP spid="24" grpId="0"/>
      <p:bldP spid="25" grpId="0" animBg="1"/>
      <p:bldP spid="25" grpId="1" animBg="1"/>
      <p:bldP spid="42" grpId="0" animBg="1"/>
      <p:bldP spid="43" grpId="0" animBg="1"/>
      <p:bldP spid="57" grpId="0" animBg="1"/>
      <p:bldP spid="58" grpId="0"/>
      <p:bldP spid="59" grpId="0"/>
      <p:bldP spid="60" grpId="0"/>
      <p:bldP spid="60" grpId="1"/>
      <p:bldP spid="61" grpId="0"/>
      <p:bldP spid="61" grpId="1"/>
      <p:bldP spid="62" grpId="0"/>
      <p:bldP spid="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6464315" cy="1025510"/>
          </a:xfrm>
        </p:spPr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G</a:t>
            </a:r>
            <a:r>
              <a:rPr lang="en-US" dirty="0" smtClean="0"/>
              <a:t>eneric</a:t>
            </a:r>
            <a:r>
              <a:rPr lang="en-US" sz="5400" dirty="0" smtClean="0">
                <a:solidFill>
                  <a:schemeClr val="tx2"/>
                </a:solidFill>
              </a:rPr>
              <a:t> RTS</a:t>
            </a:r>
            <a:endParaRPr lang="en-US" sz="5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06" y="1714488"/>
            <a:ext cx="8072494" cy="3643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Tracking and simplification</a:t>
            </a:r>
            <a:br>
              <a:rPr lang="en-US" dirty="0" smtClean="0"/>
            </a:br>
            <a:r>
              <a:rPr lang="en-US" dirty="0" smtClean="0"/>
              <a:t>are different concerns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Basic approach of GRTS</a:t>
            </a:r>
          </a:p>
          <a:p>
            <a:pPr lvl="1"/>
            <a:r>
              <a:rPr lang="en-US" dirty="0" smtClean="0"/>
              <a:t>Latest movement is reported by linear dead reckoning (LDR)</a:t>
            </a:r>
          </a:p>
          <a:p>
            <a:pPr lvl="1"/>
            <a:r>
              <a:rPr lang="en-US" dirty="0" smtClean="0"/>
              <a:t>Arbitrary line simplification algorithm for former movement</a:t>
            </a:r>
          </a:p>
          <a:p>
            <a:pPr lvl="2"/>
            <a:r>
              <a:rPr lang="en-US" dirty="0" smtClean="0"/>
              <a:t>Computational cost ↔ reduction efficiency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214282" y="5429264"/>
            <a:ext cx="3548246" cy="1169551"/>
            <a:chOff x="1816889" y="4073693"/>
            <a:chExt cx="3548246" cy="1169551"/>
          </a:xfrm>
        </p:grpSpPr>
        <p:sp>
          <p:nvSpPr>
            <p:cNvPr id="7" name="Freihandform 6"/>
            <p:cNvSpPr/>
            <p:nvPr/>
          </p:nvSpPr>
          <p:spPr>
            <a:xfrm flipH="1">
              <a:off x="3226618" y="4897611"/>
              <a:ext cx="1435101" cy="55543"/>
            </a:xfrm>
            <a:custGeom>
              <a:avLst/>
              <a:gdLst>
                <a:gd name="connsiteX0" fmla="*/ 0 w 895350"/>
                <a:gd name="connsiteY0" fmla="*/ 23813 h 52388"/>
                <a:gd name="connsiteX1" fmla="*/ 438150 w 895350"/>
                <a:gd name="connsiteY1" fmla="*/ 4763 h 52388"/>
                <a:gd name="connsiteX2" fmla="*/ 895350 w 895350"/>
                <a:gd name="connsiteY2" fmla="*/ 52388 h 52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5350" h="52388">
                  <a:moveTo>
                    <a:pt x="0" y="23813"/>
                  </a:moveTo>
                  <a:cubicBezTo>
                    <a:pt x="144462" y="11906"/>
                    <a:pt x="288925" y="0"/>
                    <a:pt x="438150" y="4763"/>
                  </a:cubicBezTo>
                  <a:cubicBezTo>
                    <a:pt x="587375" y="9526"/>
                    <a:pt x="741362" y="30957"/>
                    <a:pt x="895350" y="52388"/>
                  </a:cubicBezTo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816889" y="4216569"/>
              <a:ext cx="320517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Simplification and tracking</a:t>
              </a:r>
              <a:br>
                <a:rPr lang="en-US" sz="2200" dirty="0" smtClean="0"/>
              </a:br>
              <a:r>
                <a:rPr lang="en-US" sz="2200" dirty="0" smtClean="0"/>
                <a:t>need to be synchronized</a:t>
              </a:r>
              <a:endParaRPr lang="en-US" sz="220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888723" y="4073693"/>
              <a:ext cx="476412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0" b="1" dirty="0" smtClean="0">
                  <a:solidFill>
                    <a:schemeClr val="tx2"/>
                  </a:solidFill>
                </a:rPr>
                <a:t>!</a:t>
              </a:r>
              <a:endParaRPr lang="en-US" sz="7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9" name="Bogen 68"/>
          <p:cNvSpPr/>
          <p:nvPr/>
        </p:nvSpPr>
        <p:spPr bwMode="auto">
          <a:xfrm rot="20663061">
            <a:off x="2309437" y="1737941"/>
            <a:ext cx="6353175" cy="6353175"/>
          </a:xfrm>
          <a:prstGeom prst="arc">
            <a:avLst>
              <a:gd name="adj1" fmla="val 16200000"/>
              <a:gd name="adj2" fmla="val 462550"/>
            </a:avLst>
          </a:prstGeom>
          <a:noFill/>
          <a:ln w="38100" cap="flat" cmpd="sng" algn="ctr">
            <a:solidFill>
              <a:schemeClr val="accent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70" name="Group 102"/>
          <p:cNvGrpSpPr>
            <a:grpSpLocks/>
          </p:cNvGrpSpPr>
          <p:nvPr/>
        </p:nvGrpSpPr>
        <p:grpSpPr bwMode="auto">
          <a:xfrm>
            <a:off x="4579562" y="1772866"/>
            <a:ext cx="142875" cy="144462"/>
            <a:chOff x="5103" y="3294"/>
            <a:chExt cx="272" cy="272"/>
          </a:xfrm>
        </p:grpSpPr>
        <p:sp>
          <p:nvSpPr>
            <p:cNvPr id="71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2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3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4" name="Group 102"/>
          <p:cNvGrpSpPr>
            <a:grpSpLocks/>
          </p:cNvGrpSpPr>
          <p:nvPr/>
        </p:nvGrpSpPr>
        <p:grpSpPr bwMode="auto">
          <a:xfrm>
            <a:off x="5241550" y="1664916"/>
            <a:ext cx="142875" cy="144462"/>
            <a:chOff x="5103" y="3294"/>
            <a:chExt cx="272" cy="272"/>
          </a:xfrm>
        </p:grpSpPr>
        <p:sp>
          <p:nvSpPr>
            <p:cNvPr id="75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6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7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8" name="Group 102"/>
          <p:cNvGrpSpPr>
            <a:grpSpLocks/>
          </p:cNvGrpSpPr>
          <p:nvPr/>
        </p:nvGrpSpPr>
        <p:grpSpPr bwMode="auto">
          <a:xfrm>
            <a:off x="5928937" y="1699841"/>
            <a:ext cx="142875" cy="144462"/>
            <a:chOff x="5103" y="3294"/>
            <a:chExt cx="272" cy="272"/>
          </a:xfrm>
        </p:grpSpPr>
        <p:sp>
          <p:nvSpPr>
            <p:cNvPr id="79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80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81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82" name="Group 102"/>
          <p:cNvGrpSpPr>
            <a:grpSpLocks/>
          </p:cNvGrpSpPr>
          <p:nvPr/>
        </p:nvGrpSpPr>
        <p:grpSpPr bwMode="auto">
          <a:xfrm>
            <a:off x="6590925" y="1890341"/>
            <a:ext cx="142875" cy="144462"/>
            <a:chOff x="5103" y="3294"/>
            <a:chExt cx="272" cy="272"/>
          </a:xfrm>
        </p:grpSpPr>
        <p:sp>
          <p:nvSpPr>
            <p:cNvPr id="83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84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85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86" name="Group 102"/>
          <p:cNvGrpSpPr>
            <a:grpSpLocks/>
          </p:cNvGrpSpPr>
          <p:nvPr/>
        </p:nvGrpSpPr>
        <p:grpSpPr bwMode="auto">
          <a:xfrm>
            <a:off x="7202112" y="2217366"/>
            <a:ext cx="142875" cy="144462"/>
            <a:chOff x="5103" y="3294"/>
            <a:chExt cx="272" cy="272"/>
          </a:xfrm>
        </p:grpSpPr>
        <p:sp>
          <p:nvSpPr>
            <p:cNvPr id="87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88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89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90" name="Group 102"/>
          <p:cNvGrpSpPr>
            <a:grpSpLocks/>
          </p:cNvGrpSpPr>
          <p:nvPr/>
        </p:nvGrpSpPr>
        <p:grpSpPr bwMode="auto">
          <a:xfrm>
            <a:off x="7718050" y="2658691"/>
            <a:ext cx="142875" cy="144462"/>
            <a:chOff x="5103" y="3294"/>
            <a:chExt cx="272" cy="272"/>
          </a:xfrm>
        </p:grpSpPr>
        <p:sp>
          <p:nvSpPr>
            <p:cNvPr id="91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92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93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94" name="Group 102"/>
          <p:cNvGrpSpPr>
            <a:grpSpLocks/>
          </p:cNvGrpSpPr>
          <p:nvPr/>
        </p:nvGrpSpPr>
        <p:grpSpPr bwMode="auto">
          <a:xfrm rot="153489">
            <a:off x="8127625" y="3203203"/>
            <a:ext cx="142875" cy="144463"/>
            <a:chOff x="5103" y="3294"/>
            <a:chExt cx="272" cy="272"/>
          </a:xfrm>
        </p:grpSpPr>
        <p:sp>
          <p:nvSpPr>
            <p:cNvPr id="95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96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97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98" name="Group 102"/>
          <p:cNvGrpSpPr>
            <a:grpSpLocks/>
          </p:cNvGrpSpPr>
          <p:nvPr/>
        </p:nvGrpSpPr>
        <p:grpSpPr bwMode="auto">
          <a:xfrm>
            <a:off x="8418137" y="3811216"/>
            <a:ext cx="142875" cy="144462"/>
            <a:chOff x="5103" y="3294"/>
            <a:chExt cx="272" cy="272"/>
          </a:xfrm>
        </p:grpSpPr>
        <p:sp>
          <p:nvSpPr>
            <p:cNvPr id="99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00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1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02" name="Line 63"/>
          <p:cNvSpPr>
            <a:spLocks noChangeShapeType="1"/>
          </p:cNvSpPr>
          <p:nvPr/>
        </p:nvSpPr>
        <p:spPr bwMode="auto">
          <a:xfrm flipV="1">
            <a:off x="4647825" y="1695078"/>
            <a:ext cx="676275" cy="1476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3" name="Line 63"/>
          <p:cNvSpPr>
            <a:spLocks noChangeShapeType="1"/>
          </p:cNvSpPr>
          <p:nvPr/>
        </p:nvSpPr>
        <p:spPr bwMode="auto">
          <a:xfrm>
            <a:off x="6656012" y="1957016"/>
            <a:ext cx="635000" cy="3095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4" name="Line 63"/>
          <p:cNvSpPr>
            <a:spLocks noChangeShapeType="1"/>
          </p:cNvSpPr>
          <p:nvPr/>
        </p:nvSpPr>
        <p:spPr bwMode="auto">
          <a:xfrm>
            <a:off x="8210175" y="3288928"/>
            <a:ext cx="319087" cy="5794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5" name="Line 63"/>
          <p:cNvSpPr>
            <a:spLocks noChangeShapeType="1"/>
          </p:cNvSpPr>
          <p:nvPr/>
        </p:nvSpPr>
        <p:spPr bwMode="auto">
          <a:xfrm>
            <a:off x="8522912" y="3854078"/>
            <a:ext cx="330200" cy="58420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6" name="Text Box 100"/>
          <p:cNvSpPr txBox="1">
            <a:spLocks noChangeArrowheads="1"/>
          </p:cNvSpPr>
          <p:nvPr/>
        </p:nvSpPr>
        <p:spPr bwMode="auto">
          <a:xfrm>
            <a:off x="6702050" y="1598241"/>
            <a:ext cx="22701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kumimoji="1" lang="en-US" i="1">
                <a:solidFill>
                  <a:schemeClr val="tx2"/>
                </a:solidFill>
              </a:rPr>
              <a:t>≈ε</a:t>
            </a:r>
          </a:p>
        </p:txBody>
      </p:sp>
      <p:sp>
        <p:nvSpPr>
          <p:cNvPr id="107" name="Line 99"/>
          <p:cNvSpPr>
            <a:spLocks noChangeShapeType="1"/>
          </p:cNvSpPr>
          <p:nvPr/>
        </p:nvSpPr>
        <p:spPr bwMode="auto">
          <a:xfrm flipH="1">
            <a:off x="8199062" y="2885703"/>
            <a:ext cx="344488" cy="38417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108" name="Text Box 100"/>
          <p:cNvSpPr txBox="1">
            <a:spLocks noChangeArrowheads="1"/>
          </p:cNvSpPr>
          <p:nvPr/>
        </p:nvSpPr>
        <p:spPr bwMode="auto">
          <a:xfrm>
            <a:off x="8416550" y="2971428"/>
            <a:ext cx="22701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kumimoji="1" lang="en-US" i="1">
                <a:solidFill>
                  <a:schemeClr val="tx2"/>
                </a:solidFill>
              </a:rPr>
              <a:t>≈ε</a:t>
            </a:r>
          </a:p>
        </p:txBody>
      </p:sp>
      <p:cxnSp>
        <p:nvCxnSpPr>
          <p:cNvPr id="109" name="Gerade Verbindung 108"/>
          <p:cNvCxnSpPr>
            <a:cxnSpLocks noChangeShapeType="1"/>
          </p:cNvCxnSpPr>
          <p:nvPr/>
        </p:nvCxnSpPr>
        <p:spPr bwMode="auto">
          <a:xfrm>
            <a:off x="4662112" y="1842716"/>
            <a:ext cx="3124200" cy="900112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cxnSp>
        <p:nvCxnSpPr>
          <p:cNvPr id="110" name="Gerade Verbindung 109"/>
          <p:cNvCxnSpPr>
            <a:cxnSpLocks noChangeShapeType="1"/>
          </p:cNvCxnSpPr>
          <p:nvPr/>
        </p:nvCxnSpPr>
        <p:spPr bwMode="auto">
          <a:xfrm rot="16200000" flipH="1">
            <a:off x="7123531" y="3381797"/>
            <a:ext cx="1827213" cy="498475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</p:cxnSp>
      <p:sp>
        <p:nvSpPr>
          <p:cNvPr id="111" name="Text Box 100"/>
          <p:cNvSpPr txBox="1">
            <a:spLocks noChangeArrowheads="1"/>
          </p:cNvSpPr>
          <p:nvPr/>
        </p:nvSpPr>
        <p:spPr bwMode="auto">
          <a:xfrm>
            <a:off x="6429000" y="2052266"/>
            <a:ext cx="22701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kumimoji="1" lang="en-US" i="1">
                <a:solidFill>
                  <a:schemeClr val="tx2"/>
                </a:solidFill>
              </a:rPr>
              <a:t>≈ε</a:t>
            </a:r>
          </a:p>
        </p:txBody>
      </p:sp>
      <p:sp>
        <p:nvSpPr>
          <p:cNvPr id="112" name="Line 63"/>
          <p:cNvSpPr>
            <a:spLocks noChangeShapeType="1"/>
          </p:cNvSpPr>
          <p:nvPr/>
        </p:nvSpPr>
        <p:spPr bwMode="auto">
          <a:xfrm>
            <a:off x="7278312" y="2255466"/>
            <a:ext cx="631825" cy="31115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3" name="Line 63"/>
          <p:cNvSpPr>
            <a:spLocks noChangeShapeType="1"/>
          </p:cNvSpPr>
          <p:nvPr/>
        </p:nvSpPr>
        <p:spPr bwMode="auto">
          <a:xfrm>
            <a:off x="7910137" y="2568203"/>
            <a:ext cx="635000" cy="317500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14" name="Rectangle 91"/>
          <p:cNvSpPr>
            <a:spLocks noChangeArrowheads="1"/>
          </p:cNvSpPr>
          <p:nvPr/>
        </p:nvSpPr>
        <p:spPr bwMode="auto">
          <a:xfrm>
            <a:off x="7137025" y="2528516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5" name="Rectangle 91"/>
          <p:cNvSpPr>
            <a:spLocks noChangeArrowheads="1"/>
          </p:cNvSpPr>
          <p:nvPr/>
        </p:nvSpPr>
        <p:spPr bwMode="auto">
          <a:xfrm>
            <a:off x="5298700" y="1998291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6" name="Rectangle 91"/>
          <p:cNvSpPr>
            <a:spLocks noChangeArrowheads="1"/>
          </p:cNvSpPr>
          <p:nvPr/>
        </p:nvSpPr>
        <p:spPr bwMode="auto">
          <a:xfrm>
            <a:off x="5965450" y="2188791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7" name="Rectangle 91"/>
          <p:cNvSpPr>
            <a:spLocks noChangeArrowheads="1"/>
          </p:cNvSpPr>
          <p:nvPr/>
        </p:nvSpPr>
        <p:spPr bwMode="auto">
          <a:xfrm>
            <a:off x="6546475" y="2353891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8" name="Rectangle 91"/>
          <p:cNvSpPr>
            <a:spLocks noChangeArrowheads="1"/>
          </p:cNvSpPr>
          <p:nvPr/>
        </p:nvSpPr>
        <p:spPr bwMode="auto">
          <a:xfrm>
            <a:off x="7949825" y="3363541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9" name="Rectangle 91"/>
          <p:cNvSpPr>
            <a:spLocks noChangeArrowheads="1"/>
          </p:cNvSpPr>
          <p:nvPr/>
        </p:nvSpPr>
        <p:spPr bwMode="auto">
          <a:xfrm>
            <a:off x="8114925" y="4023941"/>
            <a:ext cx="71437" cy="71437"/>
          </a:xfrm>
          <a:prstGeom prst="rect">
            <a:avLst/>
          </a:prstGeom>
          <a:solidFill>
            <a:schemeClr val="tx1"/>
          </a:solidFill>
          <a:ln w="12700" algn="ctr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5324100" y="1547441"/>
            <a:ext cx="676275" cy="147637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21" name="Line 63"/>
          <p:cNvSpPr>
            <a:spLocks noChangeShapeType="1"/>
          </p:cNvSpPr>
          <p:nvPr/>
        </p:nvSpPr>
        <p:spPr bwMode="auto">
          <a:xfrm flipV="1">
            <a:off x="6000375" y="1399803"/>
            <a:ext cx="676275" cy="147638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cxnSp>
        <p:nvCxnSpPr>
          <p:cNvPr id="122" name="Gerade Verbindung 121"/>
          <p:cNvCxnSpPr>
            <a:cxnSpLocks noChangeShapeType="1"/>
            <a:stCxn id="121" idx="1"/>
            <a:endCxn id="103" idx="0"/>
          </p:cNvCxnSpPr>
          <p:nvPr/>
        </p:nvCxnSpPr>
        <p:spPr bwMode="auto">
          <a:xfrm rot="5400000">
            <a:off x="6387724" y="1668091"/>
            <a:ext cx="557213" cy="20638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123" name="Gerade Verbindung 122"/>
          <p:cNvCxnSpPr>
            <a:cxnSpLocks noChangeShapeType="1"/>
          </p:cNvCxnSpPr>
          <p:nvPr/>
        </p:nvCxnSpPr>
        <p:spPr bwMode="auto">
          <a:xfrm rot="5400000" flipH="1" flipV="1">
            <a:off x="6234531" y="2037184"/>
            <a:ext cx="414338" cy="168275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</p:spPr>
      </p:cxnSp>
      <p:sp>
        <p:nvSpPr>
          <p:cNvPr id="124" name="Text Box 136"/>
          <p:cNvSpPr txBox="1">
            <a:spLocks noChangeArrowheads="1"/>
          </p:cNvSpPr>
          <p:nvPr/>
        </p:nvSpPr>
        <p:spPr bwMode="auto">
          <a:xfrm>
            <a:off x="4524000" y="1899866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1</a:t>
            </a:r>
          </a:p>
        </p:txBody>
      </p:sp>
      <p:sp>
        <p:nvSpPr>
          <p:cNvPr id="125" name="Text Box 136"/>
          <p:cNvSpPr txBox="1">
            <a:spLocks noChangeArrowheads="1"/>
          </p:cNvSpPr>
          <p:nvPr/>
        </p:nvSpPr>
        <p:spPr bwMode="auto">
          <a:xfrm>
            <a:off x="7500562" y="2695203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2</a:t>
            </a:r>
          </a:p>
        </p:txBody>
      </p:sp>
      <p:grpSp>
        <p:nvGrpSpPr>
          <p:cNvPr id="126" name="Group 102"/>
          <p:cNvGrpSpPr>
            <a:grpSpLocks/>
          </p:cNvGrpSpPr>
          <p:nvPr/>
        </p:nvGrpSpPr>
        <p:grpSpPr bwMode="auto">
          <a:xfrm>
            <a:off x="8546725" y="4387478"/>
            <a:ext cx="142875" cy="144463"/>
            <a:chOff x="5103" y="3294"/>
            <a:chExt cx="272" cy="272"/>
          </a:xfrm>
        </p:grpSpPr>
        <p:sp>
          <p:nvSpPr>
            <p:cNvPr id="127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28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29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cxnSp>
        <p:nvCxnSpPr>
          <p:cNvPr id="130" name="Gerade Verbindung 129"/>
          <p:cNvCxnSpPr>
            <a:cxnSpLocks noChangeShapeType="1"/>
          </p:cNvCxnSpPr>
          <p:nvPr/>
        </p:nvCxnSpPr>
        <p:spPr bwMode="auto">
          <a:xfrm rot="16200000" flipH="1">
            <a:off x="7672012" y="2752353"/>
            <a:ext cx="590550" cy="450850"/>
          </a:xfrm>
          <a:prstGeom prst="line">
            <a:avLst/>
          </a:prstGeom>
          <a:noFill/>
          <a:ln w="38100" algn="ctr">
            <a:solidFill>
              <a:schemeClr val="tx1"/>
            </a:solidFill>
            <a:prstDash val="sysDot"/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2" grpId="1" animBg="1"/>
      <p:bldP spid="103" grpId="0" animBg="1"/>
      <p:bldP spid="103" grpId="1" animBg="1"/>
      <p:bldP spid="104" grpId="0" animBg="1"/>
      <p:bldP spid="106" grpId="0"/>
      <p:bldP spid="106" grpId="1"/>
      <p:bldP spid="107" grpId="0" animBg="1"/>
      <p:bldP spid="107" grpId="1" animBg="1"/>
      <p:bldP spid="108" grpId="0"/>
      <p:bldP spid="108" grpId="1"/>
      <p:bldP spid="111" grpId="0"/>
      <p:bldP spid="114" grpId="0" animBg="1"/>
      <p:bldP spid="115" grpId="0" animBg="1"/>
      <p:bldP spid="116" grpId="0" animBg="1"/>
      <p:bldP spid="117" grpId="0" animBg="1"/>
      <p:bldP spid="118" grpId="0" animBg="1"/>
      <p:bldP spid="118" grpId="1" animBg="1"/>
      <p:bldP spid="119" grpId="0" animBg="1"/>
      <p:bldP spid="119" grpId="1" animBg="1"/>
      <p:bldP spid="124" grpId="0"/>
      <p:bldP spid="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tx2"/>
                </a:solidFill>
              </a:rPr>
              <a:t>GRTS </a:t>
            </a:r>
            <a:r>
              <a:rPr lang="en-US" dirty="0" smtClean="0"/>
              <a:t>algorithm</a:t>
            </a:r>
            <a:endParaRPr lang="en-US" dirty="0"/>
          </a:p>
        </p:txBody>
      </p:sp>
      <p:graphicFrame>
        <p:nvGraphicFramePr>
          <p:cNvPr id="4" name="Group 374"/>
          <p:cNvGraphicFramePr>
            <a:graphicFrameLocks noGrp="1"/>
          </p:cNvGraphicFramePr>
          <p:nvPr/>
        </p:nvGraphicFramePr>
        <p:xfrm>
          <a:off x="4857752" y="4143380"/>
          <a:ext cx="4037071" cy="250031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037071"/>
              </a:tblGrid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if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 LDR causes update </a:t>
                      </a: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then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  '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simplify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 with bound </a:t>
                      </a:r>
                      <a:r>
                        <a:rPr kumimoji="1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ε </a:t>
                      </a:r>
                      <a:r>
                        <a:rPr kumimoji="1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– </a:t>
                      </a:r>
                      <a:r>
                        <a:rPr kumimoji="0" lang="el-GR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δ</a:t>
                      </a:r>
                      <a:endParaRPr kumimoji="0" lang="de-DE" sz="2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  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' \ (first('), last('))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(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 ← compute prediction …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send update message (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O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l</a:t>
                      </a:r>
                      <a:r>
                        <a:rPr kumimoji="0" lang="en-US" sz="22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V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,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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  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← (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s</a:t>
                      </a:r>
                      <a:r>
                        <a:rPr kumimoji="0" lang="en-US" sz="2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i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∈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 : 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s</a:t>
                      </a:r>
                      <a:r>
                        <a:rPr kumimoji="0" lang="en-US" sz="22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i</a:t>
                      </a:r>
                      <a:r>
                        <a:rPr kumimoji="0" lang="en-US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.</a:t>
                      </a:r>
                      <a:r>
                        <a:rPr kumimoji="0" lang="en-US" sz="2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 ≥ last().</a:t>
                      </a:r>
                      <a:r>
                        <a:rPr kumimoji="0" lang="en-US" sz="2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t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  <a:sym typeface="Mathematica7" pitchFamily="2" charset="2"/>
                        </a:rPr>
                        <a:t> )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end if</a:t>
                      </a:r>
                    </a:p>
                  </a:txBody>
                  <a:tcPr marL="90000" marR="90000" marT="0" marB="0"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uppieren 125"/>
          <p:cNvGrpSpPr>
            <a:grpSpLocks/>
          </p:cNvGrpSpPr>
          <p:nvPr/>
        </p:nvGrpSpPr>
        <p:grpSpPr bwMode="auto">
          <a:xfrm>
            <a:off x="285720" y="3495656"/>
            <a:ext cx="7786688" cy="214313"/>
            <a:chOff x="2357430" y="3286124"/>
            <a:chExt cx="7786795" cy="214314"/>
          </a:xfrm>
        </p:grpSpPr>
        <p:sp>
          <p:nvSpPr>
            <p:cNvPr id="6" name="Rechteck 5"/>
            <p:cNvSpPr/>
            <p:nvPr/>
          </p:nvSpPr>
          <p:spPr bwMode="auto">
            <a:xfrm>
              <a:off x="9429840" y="3429000"/>
              <a:ext cx="714385" cy="714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hteck 122"/>
            <p:cNvSpPr>
              <a:spLocks noChangeArrowheads="1"/>
            </p:cNvSpPr>
            <p:nvPr/>
          </p:nvSpPr>
          <p:spPr bwMode="auto">
            <a:xfrm>
              <a:off x="8286824" y="3357562"/>
              <a:ext cx="1214454" cy="142876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8" name="Rechteck 7"/>
            <p:cNvSpPr/>
            <p:nvPr/>
          </p:nvSpPr>
          <p:spPr bwMode="auto">
            <a:xfrm>
              <a:off x="2357430" y="3286124"/>
              <a:ext cx="6000832" cy="2143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2143108" y="4143380"/>
            <a:ext cx="21024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r>
              <a:rPr lang="en-US" sz="2200">
                <a:cs typeface="Arial" charset="0"/>
                <a:sym typeface="Mathematica7" pitchFamily="2" charset="2"/>
              </a:rPr>
              <a:t> = (</a:t>
            </a:r>
            <a:r>
              <a:rPr lang="en-US" sz="2200" i="1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>
                <a:cs typeface="Arial" charset="0"/>
                <a:sym typeface="Mathematica7" pitchFamily="2" charset="2"/>
              </a:rPr>
              <a:t>9</a:t>
            </a:r>
            <a:r>
              <a:rPr lang="en-US" sz="2200">
                <a:cs typeface="Arial" charset="0"/>
                <a:sym typeface="Mathematica7" pitchFamily="2" charset="2"/>
              </a:rPr>
              <a:t>, …, </a:t>
            </a:r>
            <a:r>
              <a:rPr lang="en-US" sz="2200" i="1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>
                <a:cs typeface="Arial" charset="0"/>
                <a:sym typeface="Mathematica7" pitchFamily="2" charset="2"/>
              </a:rPr>
              <a:t>13</a:t>
            </a:r>
            <a:r>
              <a:rPr lang="en-US" sz="2200">
                <a:cs typeface="Arial" charset="0"/>
                <a:sym typeface="Mathematica7" pitchFamily="2" charset="2"/>
              </a:rPr>
              <a:t>, </a:t>
            </a:r>
            <a:r>
              <a:rPr lang="en-US" sz="2200" i="1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>
                <a:cs typeface="Arial" charset="0"/>
                <a:sym typeface="Mathematica7" pitchFamily="2" charset="2"/>
              </a:rPr>
              <a:t>14</a:t>
            </a:r>
            <a:r>
              <a:rPr lang="en-US" sz="2200">
                <a:cs typeface="Arial" charset="0"/>
                <a:sym typeface="Mathematica7" pitchFamily="2" charset="2"/>
              </a:rPr>
              <a:t>)</a:t>
            </a:r>
            <a:endParaRPr lang="en-US" sz="2200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2143108" y="4143380"/>
            <a:ext cx="253530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r>
              <a:rPr lang="en-US" sz="2200" dirty="0">
                <a:cs typeface="Arial" charset="0"/>
                <a:sym typeface="Mathematica7" pitchFamily="2" charset="2"/>
              </a:rPr>
              <a:t> = (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9</a:t>
            </a:r>
            <a:r>
              <a:rPr lang="en-US" sz="2200" dirty="0">
                <a:cs typeface="Arial" charset="0"/>
                <a:sym typeface="Mathematica7" pitchFamily="2" charset="2"/>
              </a:rPr>
              <a:t>, …, 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13</a:t>
            </a:r>
            <a:r>
              <a:rPr lang="en-US" sz="2200" dirty="0">
                <a:cs typeface="Arial" charset="0"/>
                <a:sym typeface="Mathematica7" pitchFamily="2" charset="2"/>
              </a:rPr>
              <a:t>, 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14</a:t>
            </a:r>
            <a:r>
              <a:rPr lang="en-US" sz="2200" dirty="0">
                <a:cs typeface="Arial" charset="0"/>
                <a:sym typeface="Mathematica7" pitchFamily="2" charset="2"/>
              </a:rPr>
              <a:t>, 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15</a:t>
            </a:r>
            <a:r>
              <a:rPr lang="en-US" sz="2200" dirty="0">
                <a:cs typeface="Arial" charset="0"/>
                <a:sym typeface="Mathematica7" pitchFamily="2" charset="2"/>
              </a:rPr>
              <a:t>)</a:t>
            </a:r>
            <a:endParaRPr lang="en-US" sz="2200" dirty="0"/>
          </a:p>
        </p:txBody>
      </p:sp>
      <p:grpSp>
        <p:nvGrpSpPr>
          <p:cNvPr id="11" name="Gruppieren 124"/>
          <p:cNvGrpSpPr>
            <a:grpSpLocks/>
          </p:cNvGrpSpPr>
          <p:nvPr/>
        </p:nvGrpSpPr>
        <p:grpSpPr bwMode="auto">
          <a:xfrm>
            <a:off x="285720" y="3495656"/>
            <a:ext cx="7358063" cy="214313"/>
            <a:chOff x="2357431" y="3000372"/>
            <a:chExt cx="7358153" cy="214314"/>
          </a:xfrm>
        </p:grpSpPr>
        <p:sp>
          <p:nvSpPr>
            <p:cNvPr id="12" name="Rechteck 11"/>
            <p:cNvSpPr/>
            <p:nvPr/>
          </p:nvSpPr>
          <p:spPr bwMode="auto">
            <a:xfrm>
              <a:off x="7572433" y="3143248"/>
              <a:ext cx="2143151" cy="7143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Rechteck 118"/>
            <p:cNvSpPr>
              <a:spLocks noChangeArrowheads="1"/>
            </p:cNvSpPr>
            <p:nvPr/>
          </p:nvSpPr>
          <p:spPr bwMode="auto">
            <a:xfrm>
              <a:off x="5643604" y="3071810"/>
              <a:ext cx="2000267" cy="142876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4" name="Rechteck 13"/>
            <p:cNvSpPr/>
            <p:nvPr/>
          </p:nvSpPr>
          <p:spPr bwMode="auto">
            <a:xfrm>
              <a:off x="2357431" y="3000372"/>
              <a:ext cx="3357604" cy="21431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noAutofit/>
            </a:bodyPr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5" name="Freihandform 5"/>
          <p:cNvSpPr>
            <a:spLocks noChangeArrowheads="1"/>
          </p:cNvSpPr>
          <p:nvPr/>
        </p:nvSpPr>
        <p:spPr bwMode="auto">
          <a:xfrm>
            <a:off x="298420" y="2066906"/>
            <a:ext cx="7273925" cy="1136650"/>
          </a:xfrm>
          <a:custGeom>
            <a:avLst/>
            <a:gdLst>
              <a:gd name="T0" fmla="*/ 0 w 5986356"/>
              <a:gd name="T1" fmla="*/ 42191 h 1136940"/>
              <a:gd name="T2" fmla="*/ 7181195 w 5986356"/>
              <a:gd name="T3" fmla="*/ 422498 h 1136940"/>
              <a:gd name="T4" fmla="*/ 11459846 w 5986356"/>
              <a:gd name="T5" fmla="*/ 884685 h 1136940"/>
              <a:gd name="T6" fmla="*/ 14159286 w 5986356"/>
              <a:gd name="T7" fmla="*/ 1130098 h 1136940"/>
              <a:gd name="T8" fmla="*/ 20416562 w 5986356"/>
              <a:gd name="T9" fmla="*/ 908354 h 1136940"/>
              <a:gd name="T10" fmla="*/ 25184686 w 5986356"/>
              <a:gd name="T11" fmla="*/ 855259 h 1136940"/>
              <a:gd name="T12" fmla="*/ 29026586 w 5986356"/>
              <a:gd name="T13" fmla="*/ 684334 h 1136940"/>
              <a:gd name="T14" fmla="*/ 36679921 w 5986356"/>
              <a:gd name="T15" fmla="*/ 100288 h 1136940"/>
              <a:gd name="T16" fmla="*/ 41999683 w 5986356"/>
              <a:gd name="T17" fmla="*/ 82588 h 11369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86356"/>
              <a:gd name="T28" fmla="*/ 0 h 1136940"/>
              <a:gd name="T29" fmla="*/ 5986356 w 5986356"/>
              <a:gd name="T30" fmla="*/ 1136940 h 11369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86356" h="1136940">
                <a:moveTo>
                  <a:pt x="0" y="42301"/>
                </a:moveTo>
                <a:cubicBezTo>
                  <a:pt x="224456" y="82153"/>
                  <a:pt x="751325" y="282804"/>
                  <a:pt x="1023560" y="423578"/>
                </a:cubicBezTo>
                <a:cubicBezTo>
                  <a:pt x="1295795" y="564352"/>
                  <a:pt x="1467643" y="768711"/>
                  <a:pt x="1633411" y="886945"/>
                </a:cubicBezTo>
                <a:cubicBezTo>
                  <a:pt x="1799179" y="1005180"/>
                  <a:pt x="1805398" y="1129030"/>
                  <a:pt x="2018170" y="1132985"/>
                </a:cubicBezTo>
                <a:cubicBezTo>
                  <a:pt x="2230942" y="1136940"/>
                  <a:pt x="2648127" y="956597"/>
                  <a:pt x="2910042" y="910674"/>
                </a:cubicBezTo>
                <a:cubicBezTo>
                  <a:pt x="3171957" y="864751"/>
                  <a:pt x="3385125" y="894878"/>
                  <a:pt x="3589662" y="857446"/>
                </a:cubicBezTo>
                <a:cubicBezTo>
                  <a:pt x="3794199" y="820014"/>
                  <a:pt x="3864186" y="812234"/>
                  <a:pt x="4137263" y="686084"/>
                </a:cubicBezTo>
                <a:cubicBezTo>
                  <a:pt x="4410340" y="559934"/>
                  <a:pt x="4919944" y="201096"/>
                  <a:pt x="5228126" y="100548"/>
                </a:cubicBezTo>
                <a:cubicBezTo>
                  <a:pt x="5536308" y="0"/>
                  <a:pt x="5986356" y="82798"/>
                  <a:pt x="5986356" y="82798"/>
                </a:cubicBezTo>
              </a:path>
            </a:pathLst>
          </a:custGeom>
          <a:noFill/>
          <a:ln w="38100" algn="ctr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grpSp>
        <p:nvGrpSpPr>
          <p:cNvPr id="16" name="Group 102"/>
          <p:cNvGrpSpPr>
            <a:grpSpLocks/>
          </p:cNvGrpSpPr>
          <p:nvPr/>
        </p:nvGrpSpPr>
        <p:grpSpPr bwMode="auto">
          <a:xfrm>
            <a:off x="2214533" y="2867006"/>
            <a:ext cx="142875" cy="144463"/>
            <a:chOff x="5103" y="3294"/>
            <a:chExt cx="272" cy="272"/>
          </a:xfrm>
        </p:grpSpPr>
        <p:sp>
          <p:nvSpPr>
            <p:cNvPr id="17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8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9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0" name="Group 102"/>
          <p:cNvGrpSpPr>
            <a:grpSpLocks/>
          </p:cNvGrpSpPr>
          <p:nvPr/>
        </p:nvGrpSpPr>
        <p:grpSpPr bwMode="auto">
          <a:xfrm>
            <a:off x="3609945" y="2938444"/>
            <a:ext cx="142875" cy="144462"/>
            <a:chOff x="5103" y="3294"/>
            <a:chExt cx="272" cy="272"/>
          </a:xfrm>
        </p:grpSpPr>
        <p:sp>
          <p:nvSpPr>
            <p:cNvPr id="21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2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3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5500658" y="2566969"/>
            <a:ext cx="142875" cy="144462"/>
            <a:chOff x="5103" y="3294"/>
            <a:chExt cx="272" cy="272"/>
          </a:xfrm>
        </p:grpSpPr>
        <p:sp>
          <p:nvSpPr>
            <p:cNvPr id="25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6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7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8" name="Line 63"/>
          <p:cNvSpPr>
            <a:spLocks noChangeShapeType="1"/>
          </p:cNvSpPr>
          <p:nvPr/>
        </p:nvSpPr>
        <p:spPr bwMode="auto">
          <a:xfrm flipV="1">
            <a:off x="5581620" y="2363769"/>
            <a:ext cx="577850" cy="26987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grpSp>
        <p:nvGrpSpPr>
          <p:cNvPr id="29" name="Group 102"/>
          <p:cNvGrpSpPr>
            <a:grpSpLocks/>
          </p:cNvGrpSpPr>
          <p:nvPr/>
        </p:nvGrpSpPr>
        <p:grpSpPr bwMode="auto">
          <a:xfrm>
            <a:off x="6215033" y="2244706"/>
            <a:ext cx="142875" cy="144463"/>
            <a:chOff x="5103" y="3294"/>
            <a:chExt cx="272" cy="272"/>
          </a:xfrm>
        </p:grpSpPr>
        <p:sp>
          <p:nvSpPr>
            <p:cNvPr id="30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31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2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3" name="Group 102"/>
          <p:cNvGrpSpPr>
            <a:grpSpLocks/>
          </p:cNvGrpSpPr>
          <p:nvPr/>
        </p:nvGrpSpPr>
        <p:grpSpPr bwMode="auto">
          <a:xfrm>
            <a:off x="6715095" y="2076431"/>
            <a:ext cx="142875" cy="144463"/>
            <a:chOff x="5103" y="3294"/>
            <a:chExt cx="272" cy="272"/>
          </a:xfrm>
        </p:grpSpPr>
        <p:sp>
          <p:nvSpPr>
            <p:cNvPr id="34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35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6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7" name="Group 102"/>
          <p:cNvGrpSpPr>
            <a:grpSpLocks/>
          </p:cNvGrpSpPr>
          <p:nvPr/>
        </p:nvGrpSpPr>
        <p:grpSpPr bwMode="auto">
          <a:xfrm>
            <a:off x="7412008" y="2076431"/>
            <a:ext cx="142875" cy="144463"/>
            <a:chOff x="5103" y="3294"/>
            <a:chExt cx="272" cy="272"/>
          </a:xfrm>
        </p:grpSpPr>
        <p:sp>
          <p:nvSpPr>
            <p:cNvPr id="38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39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40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41" name="Line 63"/>
          <p:cNvSpPr>
            <a:spLocks noChangeShapeType="1"/>
          </p:cNvSpPr>
          <p:nvPr/>
        </p:nvSpPr>
        <p:spPr bwMode="auto">
          <a:xfrm flipV="1">
            <a:off x="6159470" y="2095481"/>
            <a:ext cx="577850" cy="269875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2" name="Line 63"/>
          <p:cNvSpPr>
            <a:spLocks noChangeShapeType="1"/>
          </p:cNvSpPr>
          <p:nvPr/>
        </p:nvSpPr>
        <p:spPr bwMode="auto">
          <a:xfrm flipV="1">
            <a:off x="6743670" y="1825606"/>
            <a:ext cx="577850" cy="269875"/>
          </a:xfrm>
          <a:prstGeom prst="line">
            <a:avLst/>
          </a:prstGeom>
          <a:noFill/>
          <a:ln w="31750">
            <a:solidFill>
              <a:schemeClr val="accent1">
                <a:lumMod val="75000"/>
              </a:schemeClr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43" name="Text Box 136"/>
          <p:cNvSpPr txBox="1">
            <a:spLocks noChangeArrowheads="1"/>
          </p:cNvSpPr>
          <p:nvPr/>
        </p:nvSpPr>
        <p:spPr bwMode="auto">
          <a:xfrm>
            <a:off x="2216120" y="2957494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3</a:t>
            </a:r>
          </a:p>
        </p:txBody>
      </p:sp>
      <p:sp>
        <p:nvSpPr>
          <p:cNvPr id="44" name="Text Box 136"/>
          <p:cNvSpPr txBox="1">
            <a:spLocks noChangeArrowheads="1"/>
          </p:cNvSpPr>
          <p:nvPr/>
        </p:nvSpPr>
        <p:spPr bwMode="auto">
          <a:xfrm>
            <a:off x="3571845" y="3028931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4</a:t>
            </a:r>
          </a:p>
        </p:txBody>
      </p:sp>
      <p:sp>
        <p:nvSpPr>
          <p:cNvPr id="45" name="Text Box 136"/>
          <p:cNvSpPr txBox="1">
            <a:spLocks noChangeArrowheads="1"/>
          </p:cNvSpPr>
          <p:nvPr/>
        </p:nvSpPr>
        <p:spPr bwMode="auto">
          <a:xfrm>
            <a:off x="5495895" y="2670156"/>
            <a:ext cx="1714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l</a:t>
            </a:r>
            <a:r>
              <a:rPr lang="en-US" baseline="-25000"/>
              <a:t>O</a:t>
            </a:r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7477095" y="2143106"/>
            <a:ext cx="655638" cy="460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47" name="Text Box 136"/>
          <p:cNvSpPr txBox="1">
            <a:spLocks noChangeArrowheads="1"/>
          </p:cNvSpPr>
          <p:nvPr/>
        </p:nvSpPr>
        <p:spPr bwMode="auto">
          <a:xfrm>
            <a:off x="6210270" y="2347894"/>
            <a:ext cx="60483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5</a:t>
            </a:r>
            <a:r>
              <a:rPr lang="en-US"/>
              <a:t>=</a:t>
            </a:r>
            <a:r>
              <a:rPr lang="en-US" i="1"/>
              <a:t>u</a:t>
            </a:r>
            <a:r>
              <a:rPr lang="en-US" i="1" baseline="-25000"/>
              <a:t>m</a:t>
            </a:r>
          </a:p>
        </p:txBody>
      </p:sp>
      <p:sp>
        <p:nvSpPr>
          <p:cNvPr id="48" name="Text Box 136"/>
          <p:cNvSpPr txBox="1">
            <a:spLocks noChangeArrowheads="1"/>
          </p:cNvSpPr>
          <p:nvPr/>
        </p:nvSpPr>
        <p:spPr bwMode="auto">
          <a:xfrm>
            <a:off x="7415183" y="2173269"/>
            <a:ext cx="173037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l</a:t>
            </a:r>
            <a:r>
              <a:rPr lang="en-US" baseline="-25000"/>
              <a:t>O</a:t>
            </a:r>
          </a:p>
        </p:txBody>
      </p:sp>
      <p:grpSp>
        <p:nvGrpSpPr>
          <p:cNvPr id="49" name="Group 102"/>
          <p:cNvGrpSpPr>
            <a:grpSpLocks/>
          </p:cNvGrpSpPr>
          <p:nvPr/>
        </p:nvGrpSpPr>
        <p:grpSpPr bwMode="auto">
          <a:xfrm>
            <a:off x="4238595" y="2900344"/>
            <a:ext cx="142875" cy="144462"/>
            <a:chOff x="5103" y="3294"/>
            <a:chExt cx="272" cy="272"/>
          </a:xfrm>
        </p:grpSpPr>
        <p:sp>
          <p:nvSpPr>
            <p:cNvPr id="50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1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53" name="Group 102"/>
          <p:cNvGrpSpPr>
            <a:grpSpLocks/>
          </p:cNvGrpSpPr>
          <p:nvPr/>
        </p:nvGrpSpPr>
        <p:grpSpPr bwMode="auto">
          <a:xfrm>
            <a:off x="4937095" y="2800331"/>
            <a:ext cx="142875" cy="144463"/>
            <a:chOff x="5103" y="3294"/>
            <a:chExt cx="272" cy="272"/>
          </a:xfrm>
        </p:grpSpPr>
        <p:sp>
          <p:nvSpPr>
            <p:cNvPr id="54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5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6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57" name="Text Box 136"/>
          <p:cNvSpPr txBox="1">
            <a:spLocks noChangeArrowheads="1"/>
          </p:cNvSpPr>
          <p:nvPr/>
        </p:nvSpPr>
        <p:spPr bwMode="auto">
          <a:xfrm>
            <a:off x="6072158" y="1924031"/>
            <a:ext cx="2857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s</a:t>
            </a:r>
            <a:r>
              <a:rPr lang="en-US" baseline="-25000"/>
              <a:t>13</a:t>
            </a:r>
          </a:p>
        </p:txBody>
      </p:sp>
      <p:sp>
        <p:nvSpPr>
          <p:cNvPr id="58" name="Text Box 136"/>
          <p:cNvSpPr txBox="1">
            <a:spLocks noChangeArrowheads="1"/>
          </p:cNvSpPr>
          <p:nvPr/>
        </p:nvSpPr>
        <p:spPr bwMode="auto">
          <a:xfrm>
            <a:off x="6572220" y="1790681"/>
            <a:ext cx="2857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s</a:t>
            </a:r>
            <a:r>
              <a:rPr lang="en-US" baseline="-25000"/>
              <a:t>14</a:t>
            </a:r>
          </a:p>
        </p:txBody>
      </p:sp>
      <p:sp>
        <p:nvSpPr>
          <p:cNvPr id="59" name="Text Box 136"/>
          <p:cNvSpPr txBox="1">
            <a:spLocks noChangeArrowheads="1"/>
          </p:cNvSpPr>
          <p:nvPr/>
        </p:nvSpPr>
        <p:spPr bwMode="auto">
          <a:xfrm>
            <a:off x="7337395" y="1790681"/>
            <a:ext cx="285750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s</a:t>
            </a:r>
            <a:r>
              <a:rPr lang="en-US" baseline="-25000"/>
              <a:t>15</a:t>
            </a:r>
          </a:p>
        </p:txBody>
      </p:sp>
      <p:sp>
        <p:nvSpPr>
          <p:cNvPr id="60" name="Text Box 136"/>
          <p:cNvSpPr txBox="1">
            <a:spLocks noChangeArrowheads="1"/>
          </p:cNvSpPr>
          <p:nvPr/>
        </p:nvSpPr>
        <p:spPr bwMode="auto">
          <a:xfrm>
            <a:off x="3571845" y="2638406"/>
            <a:ext cx="2000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s</a:t>
            </a:r>
            <a:r>
              <a:rPr lang="en-US" baseline="-25000"/>
              <a:t>9</a:t>
            </a:r>
          </a:p>
        </p:txBody>
      </p:sp>
      <p:sp>
        <p:nvSpPr>
          <p:cNvPr id="61" name="Rechteck 60"/>
          <p:cNvSpPr>
            <a:spLocks noChangeArrowheads="1"/>
          </p:cNvSpPr>
          <p:nvPr/>
        </p:nvSpPr>
        <p:spPr bwMode="auto">
          <a:xfrm>
            <a:off x="2165328" y="4714884"/>
            <a:ext cx="18524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r>
              <a:rPr lang="en-US" sz="2200" dirty="0">
                <a:cs typeface="Arial" charset="0"/>
                <a:sym typeface="Mathematica7" pitchFamily="2" charset="2"/>
              </a:rPr>
              <a:t>' = (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9</a:t>
            </a:r>
            <a:r>
              <a:rPr lang="en-US" sz="2200" dirty="0">
                <a:cs typeface="Arial" charset="0"/>
                <a:sym typeface="Mathematica7" pitchFamily="2" charset="2"/>
              </a:rPr>
              <a:t>, 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13</a:t>
            </a:r>
            <a:r>
              <a:rPr lang="en-US" sz="2200" dirty="0">
                <a:cs typeface="Arial" charset="0"/>
                <a:sym typeface="Mathematica7" pitchFamily="2" charset="2"/>
              </a:rPr>
              <a:t>, 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15</a:t>
            </a:r>
            <a:r>
              <a:rPr lang="en-US" sz="2200" dirty="0">
                <a:cs typeface="Arial" charset="0"/>
                <a:sym typeface="Mathematica7" pitchFamily="2" charset="2"/>
              </a:rPr>
              <a:t>)</a:t>
            </a:r>
            <a:endParaRPr lang="en-US" sz="2200" dirty="0"/>
          </a:p>
        </p:txBody>
      </p:sp>
      <p:sp>
        <p:nvSpPr>
          <p:cNvPr id="62" name="Rechteck 61"/>
          <p:cNvSpPr>
            <a:spLocks noChangeArrowheads="1"/>
          </p:cNvSpPr>
          <p:nvPr/>
        </p:nvSpPr>
        <p:spPr bwMode="auto">
          <a:xfrm>
            <a:off x="2165328" y="4714884"/>
            <a:ext cx="16969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r>
              <a:rPr lang="en-US" sz="2200" dirty="0">
                <a:cs typeface="Arial" charset="0"/>
                <a:sym typeface="Mathematica7" pitchFamily="2" charset="2"/>
              </a:rPr>
              <a:t> = (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13</a:t>
            </a:r>
            <a:r>
              <a:rPr lang="en-US" sz="2200" dirty="0">
                <a:cs typeface="Arial" charset="0"/>
                <a:sym typeface="Mathematica7" pitchFamily="2" charset="2"/>
              </a:rPr>
              <a:t>) = (</a:t>
            </a:r>
            <a:r>
              <a:rPr lang="en-US" sz="2200" i="1" dirty="0">
                <a:cs typeface="Arial" charset="0"/>
                <a:sym typeface="Mathematica7" pitchFamily="2" charset="2"/>
              </a:rPr>
              <a:t>u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5</a:t>
            </a:r>
            <a:r>
              <a:rPr lang="en-US" sz="2200" dirty="0">
                <a:cs typeface="Arial" charset="0"/>
                <a:sym typeface="Mathematica7" pitchFamily="2" charset="2"/>
              </a:rPr>
              <a:t>)</a:t>
            </a:r>
            <a:endParaRPr lang="en-US" sz="2200" dirty="0"/>
          </a:p>
        </p:txBody>
      </p:sp>
      <p:sp>
        <p:nvSpPr>
          <p:cNvPr id="63" name="Text Box 136"/>
          <p:cNvSpPr txBox="1">
            <a:spLocks noChangeArrowheads="1"/>
          </p:cNvSpPr>
          <p:nvPr/>
        </p:nvSpPr>
        <p:spPr bwMode="auto">
          <a:xfrm>
            <a:off x="3571845" y="3040044"/>
            <a:ext cx="60483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4</a:t>
            </a:r>
            <a:r>
              <a:rPr lang="en-US"/>
              <a:t>=</a:t>
            </a:r>
            <a:r>
              <a:rPr lang="en-US" i="1"/>
              <a:t>u</a:t>
            </a:r>
            <a:r>
              <a:rPr lang="en-US" i="1" baseline="-25000"/>
              <a:t>m</a:t>
            </a:r>
          </a:p>
        </p:txBody>
      </p:sp>
      <p:sp>
        <p:nvSpPr>
          <p:cNvPr id="64" name="Rechteck 63"/>
          <p:cNvSpPr>
            <a:spLocks noChangeArrowheads="1"/>
          </p:cNvSpPr>
          <p:nvPr/>
        </p:nvSpPr>
        <p:spPr bwMode="auto">
          <a:xfrm>
            <a:off x="2143108" y="4143380"/>
            <a:ext cx="186685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r>
              <a:rPr lang="en-US" sz="2200">
                <a:cs typeface="Arial" charset="0"/>
                <a:sym typeface="Mathematica7" pitchFamily="2" charset="2"/>
              </a:rPr>
              <a:t> = (</a:t>
            </a:r>
            <a:r>
              <a:rPr lang="en-US" sz="2200" i="1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>
                <a:cs typeface="Arial" charset="0"/>
                <a:sym typeface="Mathematica7" pitchFamily="2" charset="2"/>
              </a:rPr>
              <a:t>13</a:t>
            </a:r>
            <a:r>
              <a:rPr lang="en-US" sz="2200">
                <a:cs typeface="Arial" charset="0"/>
                <a:sym typeface="Mathematica7" pitchFamily="2" charset="2"/>
              </a:rPr>
              <a:t>, </a:t>
            </a:r>
            <a:r>
              <a:rPr lang="en-US" sz="2200" i="1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>
                <a:cs typeface="Arial" charset="0"/>
                <a:sym typeface="Mathematica7" pitchFamily="2" charset="2"/>
              </a:rPr>
              <a:t>14</a:t>
            </a:r>
            <a:r>
              <a:rPr lang="en-US" sz="2200">
                <a:cs typeface="Arial" charset="0"/>
                <a:sym typeface="Mathematica7" pitchFamily="2" charset="2"/>
              </a:rPr>
              <a:t>, </a:t>
            </a:r>
            <a:r>
              <a:rPr lang="en-US" sz="2200" i="1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>
                <a:cs typeface="Arial" charset="0"/>
                <a:sym typeface="Mathematica7" pitchFamily="2" charset="2"/>
              </a:rPr>
              <a:t>15</a:t>
            </a:r>
            <a:r>
              <a:rPr lang="en-US" sz="2200">
                <a:cs typeface="Arial" charset="0"/>
                <a:sym typeface="Mathematica7" pitchFamily="2" charset="2"/>
              </a:rPr>
              <a:t>)</a:t>
            </a:r>
            <a:endParaRPr lang="en-US" sz="2200"/>
          </a:p>
        </p:txBody>
      </p:sp>
      <p:sp>
        <p:nvSpPr>
          <p:cNvPr id="65" name="Rechteck 64"/>
          <p:cNvSpPr>
            <a:spLocks noChangeArrowheads="1"/>
          </p:cNvSpPr>
          <p:nvPr/>
        </p:nvSpPr>
        <p:spPr bwMode="auto">
          <a:xfrm>
            <a:off x="2143108" y="4143380"/>
            <a:ext cx="1669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>
            <a:spAutoFit/>
          </a:bodyPr>
          <a:lstStyle/>
          <a:p>
            <a:r>
              <a:rPr lang="en-US" sz="2200" dirty="0">
                <a:cs typeface="Arial" charset="0"/>
                <a:sym typeface="Mathematica7" pitchFamily="2" charset="2"/>
              </a:rPr>
              <a:t> = (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9</a:t>
            </a:r>
            <a:r>
              <a:rPr lang="en-US" sz="2200" dirty="0">
                <a:cs typeface="Arial" charset="0"/>
                <a:sym typeface="Mathematica7" pitchFamily="2" charset="2"/>
              </a:rPr>
              <a:t>, …, </a:t>
            </a:r>
            <a:r>
              <a:rPr lang="en-US" sz="2200" i="1" dirty="0">
                <a:cs typeface="Arial" charset="0"/>
                <a:sym typeface="Mathematica7" pitchFamily="2" charset="2"/>
              </a:rPr>
              <a:t>s</a:t>
            </a:r>
            <a:r>
              <a:rPr lang="en-US" sz="2200" baseline="-25000" dirty="0">
                <a:cs typeface="Arial" charset="0"/>
                <a:sym typeface="Mathematica7" pitchFamily="2" charset="2"/>
              </a:rPr>
              <a:t>13</a:t>
            </a:r>
            <a:r>
              <a:rPr lang="en-US" sz="2200" dirty="0">
                <a:cs typeface="Arial" charset="0"/>
                <a:sym typeface="Mathematica7" pitchFamily="2" charset="2"/>
              </a:rPr>
              <a:t>)</a:t>
            </a:r>
            <a:endParaRPr lang="en-US" sz="2200" dirty="0"/>
          </a:p>
        </p:txBody>
      </p:sp>
      <p:grpSp>
        <p:nvGrpSpPr>
          <p:cNvPr id="66" name="Gruppieren 111"/>
          <p:cNvGrpSpPr>
            <a:grpSpLocks/>
          </p:cNvGrpSpPr>
          <p:nvPr/>
        </p:nvGrpSpPr>
        <p:grpSpPr bwMode="auto">
          <a:xfrm>
            <a:off x="290483" y="2335194"/>
            <a:ext cx="3386137" cy="663575"/>
            <a:chOff x="2361459" y="1795476"/>
            <a:chExt cx="3386916" cy="663570"/>
          </a:xfrm>
        </p:grpSpPr>
        <p:sp>
          <p:nvSpPr>
            <p:cNvPr id="67" name="Freihandform 26"/>
            <p:cNvSpPr>
              <a:spLocks noChangeArrowheads="1"/>
            </p:cNvSpPr>
            <p:nvPr/>
          </p:nvSpPr>
          <p:spPr bwMode="auto">
            <a:xfrm>
              <a:off x="2361459" y="1795476"/>
              <a:ext cx="3386916" cy="663570"/>
            </a:xfrm>
            <a:custGeom>
              <a:avLst/>
              <a:gdLst>
                <a:gd name="T0" fmla="*/ 0 w 2781237"/>
                <a:gd name="T1" fmla="*/ 0 h 663570"/>
                <a:gd name="T2" fmla="*/ 11735919 w 2781237"/>
                <a:gd name="T3" fmla="*/ 600063 h 663570"/>
                <a:gd name="T4" fmla="*/ 19948144 w 2781237"/>
                <a:gd name="T5" fmla="*/ 663570 h 663570"/>
                <a:gd name="T6" fmla="*/ 0 60000 65536"/>
                <a:gd name="T7" fmla="*/ 0 60000 65536"/>
                <a:gd name="T8" fmla="*/ 0 60000 65536"/>
                <a:gd name="T9" fmla="*/ 0 w 2781237"/>
                <a:gd name="T10" fmla="*/ 0 h 663570"/>
                <a:gd name="T11" fmla="*/ 2781237 w 2781237"/>
                <a:gd name="T12" fmla="*/ 663570 h 663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1237" h="663570">
                  <a:moveTo>
                    <a:pt x="0" y="0"/>
                  </a:moveTo>
                  <a:lnTo>
                    <a:pt x="1636260" y="600063"/>
                  </a:lnTo>
                  <a:lnTo>
                    <a:pt x="2781237" y="663570"/>
                  </a:lnTo>
                </a:path>
              </a:pathLst>
            </a:cu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8" name="Rectangle 91"/>
            <p:cNvSpPr>
              <a:spLocks noChangeArrowheads="1"/>
            </p:cNvSpPr>
            <p:nvPr/>
          </p:nvSpPr>
          <p:spPr bwMode="auto">
            <a:xfrm>
              <a:off x="2928953" y="1936750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9" name="Rectangle 91"/>
            <p:cNvSpPr>
              <a:spLocks noChangeArrowheads="1"/>
            </p:cNvSpPr>
            <p:nvPr/>
          </p:nvSpPr>
          <p:spPr bwMode="auto">
            <a:xfrm>
              <a:off x="3643333" y="2152650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0" name="Rectangle 91"/>
            <p:cNvSpPr>
              <a:spLocks noChangeArrowheads="1"/>
            </p:cNvSpPr>
            <p:nvPr/>
          </p:nvSpPr>
          <p:spPr bwMode="auto">
            <a:xfrm>
              <a:off x="5000655" y="2384425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grpSp>
        <p:nvGrpSpPr>
          <p:cNvPr id="71" name="Gruppieren 109"/>
          <p:cNvGrpSpPr>
            <a:grpSpLocks/>
          </p:cNvGrpSpPr>
          <p:nvPr/>
        </p:nvGrpSpPr>
        <p:grpSpPr bwMode="auto">
          <a:xfrm>
            <a:off x="3676651" y="2636106"/>
            <a:ext cx="1892128" cy="373792"/>
            <a:chOff x="4575213" y="2096354"/>
            <a:chExt cx="1892083" cy="373783"/>
          </a:xfrm>
        </p:grpSpPr>
        <p:cxnSp>
          <p:nvCxnSpPr>
            <p:cNvPr id="72" name="Gerade Verbindung 49"/>
            <p:cNvCxnSpPr>
              <a:cxnSpLocks noChangeShapeType="1"/>
            </p:cNvCxnSpPr>
            <p:nvPr/>
          </p:nvCxnSpPr>
          <p:spPr bwMode="auto">
            <a:xfrm flipV="1">
              <a:off x="4575213" y="2096354"/>
              <a:ext cx="1892083" cy="373783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sp>
          <p:nvSpPr>
            <p:cNvPr id="73" name="Rectangle 91"/>
            <p:cNvSpPr>
              <a:spLocks noChangeArrowheads="1"/>
            </p:cNvSpPr>
            <p:nvPr/>
          </p:nvSpPr>
          <p:spPr bwMode="auto">
            <a:xfrm>
              <a:off x="5775319" y="2179595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4" name="Rectangle 91"/>
            <p:cNvSpPr>
              <a:spLocks noChangeArrowheads="1"/>
            </p:cNvSpPr>
            <p:nvPr/>
          </p:nvSpPr>
          <p:spPr bwMode="auto">
            <a:xfrm>
              <a:off x="5189538" y="2295533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grpSp>
        <p:nvGrpSpPr>
          <p:cNvPr id="75" name="Gruppieren 113"/>
          <p:cNvGrpSpPr>
            <a:grpSpLocks/>
          </p:cNvGrpSpPr>
          <p:nvPr/>
        </p:nvGrpSpPr>
        <p:grpSpPr bwMode="auto">
          <a:xfrm>
            <a:off x="3741708" y="2314556"/>
            <a:ext cx="2535237" cy="661988"/>
            <a:chOff x="5041900" y="1775609"/>
            <a:chExt cx="2535239" cy="661182"/>
          </a:xfrm>
        </p:grpSpPr>
        <p:cxnSp>
          <p:nvCxnSpPr>
            <p:cNvPr id="76" name="Gerade Verbindung 51"/>
            <p:cNvCxnSpPr>
              <a:cxnSpLocks noChangeShapeType="1"/>
            </p:cNvCxnSpPr>
            <p:nvPr/>
          </p:nvCxnSpPr>
          <p:spPr bwMode="auto">
            <a:xfrm flipV="1">
              <a:off x="5041900" y="1775609"/>
              <a:ext cx="2535239" cy="661182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sp>
          <p:nvSpPr>
            <p:cNvPr id="77" name="Rectangle 91"/>
            <p:cNvSpPr>
              <a:spLocks noChangeArrowheads="1"/>
            </p:cNvSpPr>
            <p:nvPr/>
          </p:nvSpPr>
          <p:spPr bwMode="auto">
            <a:xfrm>
              <a:off x="5614987" y="2244696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8" name="Rectangle 91"/>
            <p:cNvSpPr>
              <a:spLocks noChangeArrowheads="1"/>
            </p:cNvSpPr>
            <p:nvPr/>
          </p:nvSpPr>
          <p:spPr bwMode="auto">
            <a:xfrm>
              <a:off x="6280149" y="2065314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9" name="Rectangle 91"/>
            <p:cNvSpPr>
              <a:spLocks noChangeArrowheads="1"/>
            </p:cNvSpPr>
            <p:nvPr/>
          </p:nvSpPr>
          <p:spPr bwMode="auto">
            <a:xfrm>
              <a:off x="6942126" y="1893922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grpSp>
        <p:nvGrpSpPr>
          <p:cNvPr id="80" name="Gruppieren 115"/>
          <p:cNvGrpSpPr>
            <a:grpSpLocks/>
          </p:cNvGrpSpPr>
          <p:nvPr/>
        </p:nvGrpSpPr>
        <p:grpSpPr bwMode="auto">
          <a:xfrm>
            <a:off x="6281708" y="2149456"/>
            <a:ext cx="1190625" cy="165100"/>
            <a:chOff x="7096146" y="1606551"/>
            <a:chExt cx="1190604" cy="165881"/>
          </a:xfrm>
        </p:grpSpPr>
        <p:cxnSp>
          <p:nvCxnSpPr>
            <p:cNvPr id="81" name="Gerade Verbindung 54"/>
            <p:cNvCxnSpPr>
              <a:cxnSpLocks noChangeShapeType="1"/>
            </p:cNvCxnSpPr>
            <p:nvPr/>
          </p:nvCxnSpPr>
          <p:spPr bwMode="auto">
            <a:xfrm flipV="1">
              <a:off x="7096146" y="1606551"/>
              <a:ext cx="1190604" cy="165881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</p:cxnSp>
        <p:sp>
          <p:nvSpPr>
            <p:cNvPr id="82" name="Rectangle 91"/>
            <p:cNvSpPr>
              <a:spLocks noChangeArrowheads="1"/>
            </p:cNvSpPr>
            <p:nvPr/>
          </p:nvSpPr>
          <p:spPr bwMode="auto">
            <a:xfrm>
              <a:off x="7676321" y="1649439"/>
              <a:ext cx="71437" cy="71437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sp>
        <p:nvSpPr>
          <p:cNvPr id="83" name="Text Box 136"/>
          <p:cNvSpPr txBox="1">
            <a:spLocks noChangeArrowheads="1"/>
          </p:cNvSpPr>
          <p:nvPr/>
        </p:nvSpPr>
        <p:spPr bwMode="auto">
          <a:xfrm>
            <a:off x="7989858" y="2182794"/>
            <a:ext cx="153987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l</a:t>
            </a:r>
            <a:r>
              <a:rPr lang="en-US" baseline="-25000"/>
              <a:t>V</a:t>
            </a:r>
          </a:p>
        </p:txBody>
      </p:sp>
      <p:sp>
        <p:nvSpPr>
          <p:cNvPr id="84" name="Text Box 136"/>
          <p:cNvSpPr txBox="1">
            <a:spLocks noChangeArrowheads="1"/>
          </p:cNvSpPr>
          <p:nvPr/>
        </p:nvSpPr>
        <p:spPr bwMode="auto">
          <a:xfrm>
            <a:off x="6094383" y="2427269"/>
            <a:ext cx="153987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l</a:t>
            </a:r>
            <a:r>
              <a:rPr lang="en-US" baseline="-25000"/>
              <a:t>V</a:t>
            </a:r>
          </a:p>
        </p:txBody>
      </p:sp>
      <p:grpSp>
        <p:nvGrpSpPr>
          <p:cNvPr id="85" name="Group 51"/>
          <p:cNvGrpSpPr>
            <a:grpSpLocks/>
          </p:cNvGrpSpPr>
          <p:nvPr/>
        </p:nvGrpSpPr>
        <p:grpSpPr bwMode="auto">
          <a:xfrm>
            <a:off x="6276945" y="1628756"/>
            <a:ext cx="938213" cy="938213"/>
            <a:chOff x="4059" y="2160"/>
            <a:chExt cx="452" cy="452"/>
          </a:xfrm>
        </p:grpSpPr>
        <p:sp>
          <p:nvSpPr>
            <p:cNvPr id="86" name="Oval 52"/>
            <p:cNvSpPr>
              <a:spLocks noChangeArrowheads="1"/>
            </p:cNvSpPr>
            <p:nvPr/>
          </p:nvSpPr>
          <p:spPr bwMode="auto">
            <a:xfrm>
              <a:off x="4059" y="2160"/>
              <a:ext cx="452" cy="452"/>
            </a:xfrm>
            <a:prstGeom prst="ellipse">
              <a:avLst/>
            </a:prstGeom>
            <a:noFill/>
            <a:ln w="25400" algn="ctr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87" name="Line 53"/>
            <p:cNvSpPr>
              <a:spLocks noChangeShapeType="1"/>
            </p:cNvSpPr>
            <p:nvPr/>
          </p:nvSpPr>
          <p:spPr bwMode="auto">
            <a:xfrm flipV="1">
              <a:off x="4286" y="2383"/>
              <a:ext cx="223" cy="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88" name="Text Box 54"/>
            <p:cNvSpPr txBox="1">
              <a:spLocks noChangeArrowheads="1"/>
            </p:cNvSpPr>
            <p:nvPr/>
          </p:nvSpPr>
          <p:spPr bwMode="auto">
            <a:xfrm>
              <a:off x="4374" y="2259"/>
              <a:ext cx="64" cy="12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/>
            <a:p>
              <a:r>
                <a:rPr kumimoji="1" lang="en-US" i="1">
                  <a:solidFill>
                    <a:schemeClr val="tx2"/>
                  </a:solidFill>
                </a:rPr>
                <a:t>ε</a:t>
              </a:r>
            </a:p>
          </p:txBody>
        </p:sp>
      </p:grpSp>
      <p:grpSp>
        <p:nvGrpSpPr>
          <p:cNvPr id="89" name="Group 51"/>
          <p:cNvGrpSpPr>
            <a:grpSpLocks/>
          </p:cNvGrpSpPr>
          <p:nvPr/>
        </p:nvGrpSpPr>
        <p:grpSpPr bwMode="auto">
          <a:xfrm>
            <a:off x="6835745" y="1354119"/>
            <a:ext cx="950913" cy="950912"/>
            <a:chOff x="4067" y="2168"/>
            <a:chExt cx="437" cy="437"/>
          </a:xfrm>
        </p:grpSpPr>
        <p:sp>
          <p:nvSpPr>
            <p:cNvPr id="90" name="Oval 52"/>
            <p:cNvSpPr>
              <a:spLocks noChangeArrowheads="1"/>
            </p:cNvSpPr>
            <p:nvPr/>
          </p:nvSpPr>
          <p:spPr bwMode="auto">
            <a:xfrm>
              <a:off x="4067" y="2168"/>
              <a:ext cx="437" cy="437"/>
            </a:xfrm>
            <a:prstGeom prst="ellipse">
              <a:avLst/>
            </a:prstGeom>
            <a:noFill/>
            <a:ln w="25400" algn="ctr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91" name="Line 53"/>
            <p:cNvSpPr>
              <a:spLocks noChangeShapeType="1"/>
            </p:cNvSpPr>
            <p:nvPr/>
          </p:nvSpPr>
          <p:spPr bwMode="auto">
            <a:xfrm flipV="1">
              <a:off x="4286" y="2386"/>
              <a:ext cx="218" cy="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anchor="ctr">
              <a:noAutofit/>
            </a:bodyPr>
            <a:lstStyle/>
            <a:p>
              <a:endParaRPr lang="en-US"/>
            </a:p>
          </p:txBody>
        </p:sp>
        <p:sp>
          <p:nvSpPr>
            <p:cNvPr id="92" name="Text Box 54"/>
            <p:cNvSpPr txBox="1">
              <a:spLocks noChangeArrowheads="1"/>
            </p:cNvSpPr>
            <p:nvPr/>
          </p:nvSpPr>
          <p:spPr bwMode="auto">
            <a:xfrm>
              <a:off x="4369" y="2260"/>
              <a:ext cx="64" cy="12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lIns="0" tIns="0" rIns="0" bIns="0">
              <a:noAutofit/>
            </a:bodyPr>
            <a:lstStyle/>
            <a:p>
              <a:r>
                <a:rPr kumimoji="1" lang="en-US" i="1">
                  <a:solidFill>
                    <a:schemeClr val="tx2"/>
                  </a:solidFill>
                </a:rPr>
                <a:t>ε</a:t>
              </a:r>
            </a:p>
          </p:txBody>
        </p:sp>
      </p:grpSp>
      <p:grpSp>
        <p:nvGrpSpPr>
          <p:cNvPr id="93" name="Gruppieren 113"/>
          <p:cNvGrpSpPr>
            <a:grpSpLocks/>
          </p:cNvGrpSpPr>
          <p:nvPr/>
        </p:nvGrpSpPr>
        <p:grpSpPr bwMode="auto">
          <a:xfrm>
            <a:off x="3741708" y="2314556"/>
            <a:ext cx="2535237" cy="657225"/>
            <a:chOff x="5041900" y="1780366"/>
            <a:chExt cx="2535239" cy="656425"/>
          </a:xfrm>
        </p:grpSpPr>
        <p:cxnSp>
          <p:nvCxnSpPr>
            <p:cNvPr id="94" name="Gerade Verbindung 51"/>
            <p:cNvCxnSpPr>
              <a:cxnSpLocks noChangeShapeType="1"/>
            </p:cNvCxnSpPr>
            <p:nvPr/>
          </p:nvCxnSpPr>
          <p:spPr bwMode="auto">
            <a:xfrm flipV="1">
              <a:off x="5041900" y="1780366"/>
              <a:ext cx="2535239" cy="656425"/>
            </a:xfrm>
            <a:prstGeom prst="line">
              <a:avLst/>
            </a:prstGeom>
            <a:noFill/>
            <a:ln w="38100" algn="ctr">
              <a:solidFill>
                <a:schemeClr val="accent2"/>
              </a:solidFill>
              <a:prstDash val="sysDot"/>
              <a:round/>
              <a:headEnd/>
              <a:tailEnd/>
            </a:ln>
          </p:spPr>
        </p:cxnSp>
        <p:sp>
          <p:nvSpPr>
            <p:cNvPr id="95" name="Rectangle 91"/>
            <p:cNvSpPr>
              <a:spLocks noChangeArrowheads="1"/>
            </p:cNvSpPr>
            <p:nvPr/>
          </p:nvSpPr>
          <p:spPr bwMode="auto">
            <a:xfrm>
              <a:off x="5614983" y="2249462"/>
              <a:ext cx="71437" cy="71437"/>
            </a:xfrm>
            <a:prstGeom prst="rect">
              <a:avLst/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96" name="Rectangle 91"/>
            <p:cNvSpPr>
              <a:spLocks noChangeArrowheads="1"/>
            </p:cNvSpPr>
            <p:nvPr/>
          </p:nvSpPr>
          <p:spPr bwMode="auto">
            <a:xfrm>
              <a:off x="6280140" y="2070081"/>
              <a:ext cx="71437" cy="71437"/>
            </a:xfrm>
            <a:prstGeom prst="rect">
              <a:avLst/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6942115" y="1901068"/>
              <a:ext cx="71437" cy="71437"/>
            </a:xfrm>
            <a:prstGeom prst="rect">
              <a:avLst/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grpSp>
        <p:nvGrpSpPr>
          <p:cNvPr id="98" name="Gruppieren 115"/>
          <p:cNvGrpSpPr>
            <a:grpSpLocks/>
          </p:cNvGrpSpPr>
          <p:nvPr/>
        </p:nvGrpSpPr>
        <p:grpSpPr bwMode="auto">
          <a:xfrm>
            <a:off x="6281708" y="2144694"/>
            <a:ext cx="1196975" cy="169862"/>
            <a:chOff x="6907990" y="1189843"/>
            <a:chExt cx="1196211" cy="169068"/>
          </a:xfrm>
        </p:grpSpPr>
        <p:cxnSp>
          <p:nvCxnSpPr>
            <p:cNvPr id="99" name="Gerade Verbindung 54"/>
            <p:cNvCxnSpPr>
              <a:cxnSpLocks noChangeShapeType="1"/>
            </p:cNvCxnSpPr>
            <p:nvPr/>
          </p:nvCxnSpPr>
          <p:spPr bwMode="auto">
            <a:xfrm flipV="1">
              <a:off x="6907990" y="1189843"/>
              <a:ext cx="1196211" cy="169068"/>
            </a:xfrm>
            <a:prstGeom prst="line">
              <a:avLst/>
            </a:prstGeom>
            <a:noFill/>
            <a:ln w="38100" algn="ctr">
              <a:solidFill>
                <a:schemeClr val="accent2"/>
              </a:solidFill>
              <a:prstDash val="sysDot"/>
              <a:round/>
              <a:headEnd/>
              <a:tailEnd/>
            </a:ln>
          </p:spPr>
        </p:cxnSp>
        <p:sp>
          <p:nvSpPr>
            <p:cNvPr id="100" name="Rectangle 91"/>
            <p:cNvSpPr>
              <a:spLocks noChangeArrowheads="1"/>
            </p:cNvSpPr>
            <p:nvPr/>
          </p:nvSpPr>
          <p:spPr bwMode="auto">
            <a:xfrm>
              <a:off x="7488201" y="1235104"/>
              <a:ext cx="71437" cy="71436"/>
            </a:xfrm>
            <a:prstGeom prst="rect">
              <a:avLst/>
            </a:prstGeom>
            <a:solidFill>
              <a:schemeClr val="accent2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sp>
        <p:nvSpPr>
          <p:cNvPr id="101" name="Line 63"/>
          <p:cNvSpPr>
            <a:spLocks noChangeShapeType="1"/>
          </p:cNvSpPr>
          <p:nvPr/>
        </p:nvSpPr>
        <p:spPr bwMode="auto">
          <a:xfrm>
            <a:off x="7480270" y="2143106"/>
            <a:ext cx="655638" cy="46038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lg"/>
          </a:ln>
        </p:spPr>
        <p:txBody>
          <a:bodyPr anchor="ctr">
            <a:noAutofit/>
          </a:bodyPr>
          <a:lstStyle/>
          <a:p>
            <a:endParaRPr lang="en-US"/>
          </a:p>
        </p:txBody>
      </p:sp>
      <p:grpSp>
        <p:nvGrpSpPr>
          <p:cNvPr id="102" name="Group 102"/>
          <p:cNvGrpSpPr>
            <a:grpSpLocks/>
          </p:cNvGrpSpPr>
          <p:nvPr/>
        </p:nvGrpSpPr>
        <p:grpSpPr bwMode="auto">
          <a:xfrm>
            <a:off x="6211858" y="2243119"/>
            <a:ext cx="142875" cy="144462"/>
            <a:chOff x="5103" y="3294"/>
            <a:chExt cx="272" cy="272"/>
          </a:xfrm>
        </p:grpSpPr>
        <p:sp>
          <p:nvSpPr>
            <p:cNvPr id="103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04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5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6" name="Group 102"/>
          <p:cNvGrpSpPr>
            <a:grpSpLocks/>
          </p:cNvGrpSpPr>
          <p:nvPr/>
        </p:nvGrpSpPr>
        <p:grpSpPr bwMode="auto">
          <a:xfrm>
            <a:off x="7412008" y="2076431"/>
            <a:ext cx="142875" cy="144463"/>
            <a:chOff x="5103" y="3294"/>
            <a:chExt cx="272" cy="272"/>
          </a:xfrm>
        </p:grpSpPr>
        <p:sp>
          <p:nvSpPr>
            <p:cNvPr id="107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08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10" name="Textfeld 109"/>
          <p:cNvSpPr txBox="1"/>
          <p:nvPr/>
        </p:nvSpPr>
        <p:spPr>
          <a:xfrm>
            <a:off x="214282" y="4143380"/>
            <a:ext cx="19097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Sensing history</a:t>
            </a:r>
            <a:endParaRPr lang="en-US" sz="2200" dirty="0"/>
          </a:p>
        </p:txBody>
      </p:sp>
      <p:sp>
        <p:nvSpPr>
          <p:cNvPr id="111" name="Textfeld 110"/>
          <p:cNvSpPr txBox="1"/>
          <p:nvPr/>
        </p:nvSpPr>
        <p:spPr>
          <a:xfrm>
            <a:off x="214282" y="4702742"/>
            <a:ext cx="17345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Simplification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28" grpId="0" animBg="1"/>
      <p:bldP spid="44" grpId="0"/>
      <p:bldP spid="45" grpId="0"/>
      <p:bldP spid="46" grpId="0" animBg="1"/>
      <p:bldP spid="47" grpId="0"/>
      <p:bldP spid="48" grpId="0"/>
      <p:bldP spid="60" grpId="0"/>
      <p:bldP spid="61" grpId="0"/>
      <p:bldP spid="61" grpId="1"/>
      <p:bldP spid="62" grpId="0"/>
      <p:bldP spid="63" grpId="0"/>
      <p:bldP spid="64" grpId="0"/>
      <p:bldP spid="65" grpId="0"/>
      <p:bldP spid="83" grpId="0"/>
      <p:bldP spid="84" grpId="0"/>
      <p:bldP spid="101" grpId="0" animBg="1"/>
      <p:bldP spid="101" grpId="1" animBg="1"/>
      <p:bldP spid="1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428604"/>
            <a:ext cx="5834063" cy="1025510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tx2"/>
                </a:solidFill>
              </a:rPr>
              <a:t>GRTS</a:t>
            </a:r>
            <a:r>
              <a:rPr lang="en-US" sz="5400" baseline="30000" dirty="0" err="1" smtClean="0">
                <a:solidFill>
                  <a:schemeClr val="tx2"/>
                </a:solidFill>
              </a:rPr>
              <a:t>Opt</a:t>
            </a:r>
            <a:endParaRPr lang="en-US" sz="5400" baseline="30000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406" y="1571613"/>
            <a:ext cx="8229600" cy="107156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Optimal line simplification algorithm [Imai and </a:t>
            </a:r>
            <a:r>
              <a:rPr lang="en-US" dirty="0" err="1" smtClean="0"/>
              <a:t>Iri</a:t>
            </a:r>
            <a:r>
              <a:rPr lang="en-US" dirty="0" smtClean="0"/>
              <a:t> 1988]</a:t>
            </a:r>
          </a:p>
          <a:p>
            <a:pPr lvl="1"/>
            <a:r>
              <a:rPr lang="en-US" dirty="0" smtClean="0"/>
              <a:t>Reduces simplification to shortest-path problem</a:t>
            </a:r>
          </a:p>
        </p:txBody>
      </p:sp>
      <p:sp>
        <p:nvSpPr>
          <p:cNvPr id="78" name="Inhaltsplatzhalter 77"/>
          <p:cNvSpPr>
            <a:spLocks noGrp="1"/>
          </p:cNvSpPr>
          <p:nvPr>
            <p:ph idx="10"/>
          </p:nvPr>
        </p:nvSpPr>
        <p:spPr>
          <a:xfrm>
            <a:off x="71406" y="4286257"/>
            <a:ext cx="8143932" cy="2000264"/>
          </a:xfrm>
        </p:spPr>
        <p:txBody>
          <a:bodyPr anchor="b" anchorCtr="0"/>
          <a:lstStyle/>
          <a:p>
            <a:pPr lvl="0">
              <a:buNone/>
            </a:pPr>
            <a:r>
              <a:rPr lang="en-US" dirty="0" smtClean="0"/>
              <a:t>	Details of </a:t>
            </a:r>
            <a:r>
              <a:rPr lang="en-US" dirty="0" err="1" smtClean="0"/>
              <a:t>GRTS</a:t>
            </a:r>
            <a:r>
              <a:rPr lang="en-US" baseline="30000" dirty="0" err="1" smtClean="0"/>
              <a:t>Opt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Segmentation</a:t>
            </a:r>
            <a:r>
              <a:rPr lang="en-US" dirty="0" smtClean="0"/>
              <a:t> of </a:t>
            </a:r>
            <a:r>
              <a:rPr lang="en-US" dirty="0" smtClean="0">
                <a:latin typeface="Arial" charset="0"/>
                <a:cs typeface="Arial" charset="0"/>
                <a:sym typeface="Mathematica7" pitchFamily="2" charset="2"/>
              </a:rPr>
              <a:t></a:t>
            </a:r>
            <a:r>
              <a:rPr lang="en-US" dirty="0" smtClean="0"/>
              <a:t> by LDR still influences reduction efficiency</a:t>
            </a:r>
          </a:p>
          <a:p>
            <a:pPr lvl="2"/>
            <a:r>
              <a:rPr lang="en-US" dirty="0" smtClean="0"/>
              <a:t>Not same reduction like offline usage</a:t>
            </a:r>
          </a:p>
          <a:p>
            <a:pPr lvl="1"/>
            <a:r>
              <a:rPr lang="en-US" dirty="0" smtClean="0"/>
              <a:t>If there exist multiple </a:t>
            </a:r>
            <a:r>
              <a:rPr lang="en-US" dirty="0" smtClean="0">
                <a:latin typeface="Arial" charset="0"/>
                <a:cs typeface="Arial" charset="0"/>
                <a:sym typeface="Mathematica7" pitchFamily="2" charset="2"/>
              </a:rPr>
              <a:t></a:t>
            </a:r>
            <a:r>
              <a:rPr lang="en-US" dirty="0" smtClean="0">
                <a:cs typeface="Arial" charset="0"/>
                <a:sym typeface="Mathematica7" pitchFamily="2" charset="2"/>
              </a:rPr>
              <a:t>,</a:t>
            </a:r>
            <a:r>
              <a:rPr lang="en-US" dirty="0" smtClean="0"/>
              <a:t> use </a:t>
            </a:r>
            <a:r>
              <a:rPr lang="en-US" dirty="0" smtClean="0">
                <a:latin typeface="Arial" charset="0"/>
                <a:cs typeface="Arial" charset="0"/>
                <a:sym typeface="Mathematica7" pitchFamily="2" charset="2"/>
              </a:rPr>
              <a:t></a:t>
            </a:r>
            <a:r>
              <a:rPr lang="en-US" dirty="0" smtClean="0"/>
              <a:t> with maximum last(</a:t>
            </a:r>
            <a:r>
              <a:rPr lang="en-US" dirty="0" smtClean="0">
                <a:latin typeface="Arial" charset="0"/>
                <a:cs typeface="Arial" charset="0"/>
                <a:sym typeface="Mathematica7" pitchFamily="2" charset="2"/>
              </a:rPr>
              <a:t></a:t>
            </a:r>
            <a:r>
              <a:rPr lang="en-US" dirty="0" smtClean="0"/>
              <a:t>).t</a:t>
            </a:r>
            <a:endParaRPr lang="en-US" dirty="0"/>
          </a:p>
        </p:txBody>
      </p:sp>
      <p:sp>
        <p:nvSpPr>
          <p:cNvPr id="4" name="Freihandform 5"/>
          <p:cNvSpPr>
            <a:spLocks noChangeArrowheads="1"/>
          </p:cNvSpPr>
          <p:nvPr/>
        </p:nvSpPr>
        <p:spPr bwMode="auto">
          <a:xfrm>
            <a:off x="471488" y="2919418"/>
            <a:ext cx="7273925" cy="1136650"/>
          </a:xfrm>
          <a:custGeom>
            <a:avLst/>
            <a:gdLst>
              <a:gd name="T0" fmla="*/ 0 w 5986356"/>
              <a:gd name="T1" fmla="*/ 42191 h 1136940"/>
              <a:gd name="T2" fmla="*/ 7181195 w 5986356"/>
              <a:gd name="T3" fmla="*/ 422498 h 1136940"/>
              <a:gd name="T4" fmla="*/ 11459846 w 5986356"/>
              <a:gd name="T5" fmla="*/ 884685 h 1136940"/>
              <a:gd name="T6" fmla="*/ 14159286 w 5986356"/>
              <a:gd name="T7" fmla="*/ 1130098 h 1136940"/>
              <a:gd name="T8" fmla="*/ 20416562 w 5986356"/>
              <a:gd name="T9" fmla="*/ 908354 h 1136940"/>
              <a:gd name="T10" fmla="*/ 25184686 w 5986356"/>
              <a:gd name="T11" fmla="*/ 855259 h 1136940"/>
              <a:gd name="T12" fmla="*/ 29026586 w 5986356"/>
              <a:gd name="T13" fmla="*/ 684334 h 1136940"/>
              <a:gd name="T14" fmla="*/ 36679921 w 5986356"/>
              <a:gd name="T15" fmla="*/ 100288 h 1136940"/>
              <a:gd name="T16" fmla="*/ 41999683 w 5986356"/>
              <a:gd name="T17" fmla="*/ 82588 h 113694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86356"/>
              <a:gd name="T28" fmla="*/ 0 h 1136940"/>
              <a:gd name="T29" fmla="*/ 5986356 w 5986356"/>
              <a:gd name="T30" fmla="*/ 1136940 h 113694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86356" h="1136940">
                <a:moveTo>
                  <a:pt x="0" y="42301"/>
                </a:moveTo>
                <a:cubicBezTo>
                  <a:pt x="224456" y="82153"/>
                  <a:pt x="751325" y="282804"/>
                  <a:pt x="1023560" y="423578"/>
                </a:cubicBezTo>
                <a:cubicBezTo>
                  <a:pt x="1295795" y="564352"/>
                  <a:pt x="1467643" y="768711"/>
                  <a:pt x="1633411" y="886945"/>
                </a:cubicBezTo>
                <a:cubicBezTo>
                  <a:pt x="1799179" y="1005180"/>
                  <a:pt x="1805398" y="1129030"/>
                  <a:pt x="2018170" y="1132985"/>
                </a:cubicBezTo>
                <a:cubicBezTo>
                  <a:pt x="2230942" y="1136940"/>
                  <a:pt x="2648127" y="956597"/>
                  <a:pt x="2910042" y="910674"/>
                </a:cubicBezTo>
                <a:cubicBezTo>
                  <a:pt x="3171957" y="864751"/>
                  <a:pt x="3385125" y="894878"/>
                  <a:pt x="3589662" y="857446"/>
                </a:cubicBezTo>
                <a:cubicBezTo>
                  <a:pt x="3794199" y="820014"/>
                  <a:pt x="3864186" y="812234"/>
                  <a:pt x="4137263" y="686084"/>
                </a:cubicBezTo>
                <a:cubicBezTo>
                  <a:pt x="4410340" y="559934"/>
                  <a:pt x="4919944" y="201096"/>
                  <a:pt x="5228126" y="100548"/>
                </a:cubicBezTo>
                <a:cubicBezTo>
                  <a:pt x="5536308" y="0"/>
                  <a:pt x="5986356" y="82798"/>
                  <a:pt x="5986356" y="82798"/>
                </a:cubicBezTo>
              </a:path>
            </a:pathLst>
          </a:custGeom>
          <a:noFill/>
          <a:ln w="38100" algn="ctr">
            <a:solidFill>
              <a:schemeClr val="accent1"/>
            </a:solidFill>
            <a:prstDash val="sysDot"/>
            <a:round/>
            <a:headEnd/>
            <a:tailEnd/>
          </a:ln>
        </p:spPr>
        <p:txBody>
          <a:bodyPr wrap="none" anchor="ctr">
            <a:noAutofit/>
          </a:bodyPr>
          <a:lstStyle/>
          <a:p>
            <a:endParaRPr lang="de-DE"/>
          </a:p>
        </p:txBody>
      </p:sp>
      <p:grpSp>
        <p:nvGrpSpPr>
          <p:cNvPr id="5" name="Group 102"/>
          <p:cNvGrpSpPr>
            <a:grpSpLocks/>
          </p:cNvGrpSpPr>
          <p:nvPr/>
        </p:nvGrpSpPr>
        <p:grpSpPr bwMode="auto">
          <a:xfrm>
            <a:off x="3783013" y="3790955"/>
            <a:ext cx="142875" cy="144463"/>
            <a:chOff x="5103" y="3294"/>
            <a:chExt cx="272" cy="272"/>
          </a:xfrm>
        </p:grpSpPr>
        <p:sp>
          <p:nvSpPr>
            <p:cNvPr id="6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8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9" name="Group 102"/>
          <p:cNvGrpSpPr>
            <a:grpSpLocks/>
          </p:cNvGrpSpPr>
          <p:nvPr/>
        </p:nvGrpSpPr>
        <p:grpSpPr bwMode="auto">
          <a:xfrm>
            <a:off x="5911850" y="3322643"/>
            <a:ext cx="142875" cy="144462"/>
            <a:chOff x="5103" y="3294"/>
            <a:chExt cx="272" cy="272"/>
          </a:xfrm>
        </p:grpSpPr>
        <p:sp>
          <p:nvSpPr>
            <p:cNvPr id="10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1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2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02"/>
          <p:cNvGrpSpPr>
            <a:grpSpLocks/>
          </p:cNvGrpSpPr>
          <p:nvPr/>
        </p:nvGrpSpPr>
        <p:grpSpPr bwMode="auto">
          <a:xfrm>
            <a:off x="6469063" y="3051180"/>
            <a:ext cx="142875" cy="144463"/>
            <a:chOff x="5103" y="3294"/>
            <a:chExt cx="272" cy="272"/>
          </a:xfrm>
        </p:grpSpPr>
        <p:sp>
          <p:nvSpPr>
            <p:cNvPr id="14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5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7" name="Group 102"/>
          <p:cNvGrpSpPr>
            <a:grpSpLocks/>
          </p:cNvGrpSpPr>
          <p:nvPr/>
        </p:nvGrpSpPr>
        <p:grpSpPr bwMode="auto">
          <a:xfrm>
            <a:off x="7016750" y="2913068"/>
            <a:ext cx="142875" cy="144462"/>
            <a:chOff x="5103" y="3294"/>
            <a:chExt cx="272" cy="272"/>
          </a:xfrm>
        </p:grpSpPr>
        <p:sp>
          <p:nvSpPr>
            <p:cNvPr id="18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19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0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21" name="Group 102"/>
          <p:cNvGrpSpPr>
            <a:grpSpLocks/>
          </p:cNvGrpSpPr>
          <p:nvPr/>
        </p:nvGrpSpPr>
        <p:grpSpPr bwMode="auto">
          <a:xfrm>
            <a:off x="7669213" y="2930530"/>
            <a:ext cx="142875" cy="144463"/>
            <a:chOff x="5103" y="3294"/>
            <a:chExt cx="272" cy="272"/>
          </a:xfrm>
        </p:grpSpPr>
        <p:sp>
          <p:nvSpPr>
            <p:cNvPr id="22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3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4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5" name="Text Box 136"/>
          <p:cNvSpPr txBox="1">
            <a:spLocks noChangeArrowheads="1"/>
          </p:cNvSpPr>
          <p:nvPr/>
        </p:nvSpPr>
        <p:spPr bwMode="auto">
          <a:xfrm>
            <a:off x="3736975" y="3856043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4</a:t>
            </a:r>
          </a:p>
        </p:txBody>
      </p:sp>
      <p:grpSp>
        <p:nvGrpSpPr>
          <p:cNvPr id="26" name="Group 102"/>
          <p:cNvGrpSpPr>
            <a:grpSpLocks/>
          </p:cNvGrpSpPr>
          <p:nvPr/>
        </p:nvGrpSpPr>
        <p:grpSpPr bwMode="auto">
          <a:xfrm>
            <a:off x="4503738" y="3727455"/>
            <a:ext cx="142875" cy="144463"/>
            <a:chOff x="5103" y="3294"/>
            <a:chExt cx="272" cy="272"/>
          </a:xfrm>
        </p:grpSpPr>
        <p:sp>
          <p:nvSpPr>
            <p:cNvPr id="27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28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29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0" name="Group 102"/>
          <p:cNvGrpSpPr>
            <a:grpSpLocks/>
          </p:cNvGrpSpPr>
          <p:nvPr/>
        </p:nvGrpSpPr>
        <p:grpSpPr bwMode="auto">
          <a:xfrm>
            <a:off x="5160963" y="3619505"/>
            <a:ext cx="142875" cy="144463"/>
            <a:chOff x="5103" y="3294"/>
            <a:chExt cx="272" cy="272"/>
          </a:xfrm>
        </p:grpSpPr>
        <p:sp>
          <p:nvSpPr>
            <p:cNvPr id="31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32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33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34" name="Text Box 136"/>
          <p:cNvSpPr txBox="1">
            <a:spLocks noChangeArrowheads="1"/>
          </p:cNvSpPr>
          <p:nvPr/>
        </p:nvSpPr>
        <p:spPr bwMode="auto">
          <a:xfrm>
            <a:off x="3736975" y="3867155"/>
            <a:ext cx="60483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4</a:t>
            </a:r>
            <a:r>
              <a:rPr lang="en-US"/>
              <a:t>=</a:t>
            </a:r>
            <a:r>
              <a:rPr lang="en-US" i="1"/>
              <a:t>u</a:t>
            </a:r>
            <a:r>
              <a:rPr lang="en-US" i="1" baseline="-25000"/>
              <a:t>m</a:t>
            </a:r>
          </a:p>
        </p:txBody>
      </p:sp>
      <p:cxnSp>
        <p:nvCxnSpPr>
          <p:cNvPr id="35" name="Gerade Verbindung mit Pfeil 34"/>
          <p:cNvCxnSpPr/>
          <p:nvPr/>
        </p:nvCxnSpPr>
        <p:spPr bwMode="auto">
          <a:xfrm flipV="1">
            <a:off x="3848100" y="3790955"/>
            <a:ext cx="730250" cy="6667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6" name="Gerade Verbindung mit Pfeil 35"/>
          <p:cNvCxnSpPr/>
          <p:nvPr/>
        </p:nvCxnSpPr>
        <p:spPr bwMode="auto">
          <a:xfrm flipV="1">
            <a:off x="4575175" y="3692530"/>
            <a:ext cx="663575" cy="101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7" name="Gerade Verbindung mit Pfeil 36"/>
          <p:cNvCxnSpPr/>
          <p:nvPr/>
        </p:nvCxnSpPr>
        <p:spPr bwMode="auto">
          <a:xfrm flipV="1">
            <a:off x="5232400" y="3390905"/>
            <a:ext cx="746125" cy="3016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8" name="Gerade Verbindung mit Pfeil 37"/>
          <p:cNvCxnSpPr/>
          <p:nvPr/>
        </p:nvCxnSpPr>
        <p:spPr bwMode="auto">
          <a:xfrm flipV="1">
            <a:off x="5978525" y="3117855"/>
            <a:ext cx="561975" cy="27305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39" name="Gerade Verbindung mit Pfeil 38"/>
          <p:cNvCxnSpPr/>
          <p:nvPr/>
        </p:nvCxnSpPr>
        <p:spPr bwMode="auto">
          <a:xfrm flipV="1">
            <a:off x="6540500" y="2981330"/>
            <a:ext cx="555625" cy="1365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0" name="Gerade Verbindung mit Pfeil 39"/>
          <p:cNvCxnSpPr/>
          <p:nvPr/>
        </p:nvCxnSpPr>
        <p:spPr bwMode="auto">
          <a:xfrm>
            <a:off x="7096125" y="2981330"/>
            <a:ext cx="644525" cy="222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1" name="Gerade Verbindung mit Pfeil 40"/>
          <p:cNvCxnSpPr/>
          <p:nvPr/>
        </p:nvCxnSpPr>
        <p:spPr bwMode="auto">
          <a:xfrm flipV="1">
            <a:off x="5975350" y="2981330"/>
            <a:ext cx="1120775" cy="4032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3852863" y="3695705"/>
            <a:ext cx="1373187" cy="15716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 flipV="1">
            <a:off x="3851275" y="3389318"/>
            <a:ext cx="2130425" cy="46196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4" name="Gerade Verbindung mit Pfeil 43"/>
          <p:cNvCxnSpPr/>
          <p:nvPr/>
        </p:nvCxnSpPr>
        <p:spPr bwMode="auto">
          <a:xfrm flipV="1">
            <a:off x="3848100" y="3125793"/>
            <a:ext cx="2695575" cy="7334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5" name="Gerade Verbindung mit Pfeil 44"/>
          <p:cNvCxnSpPr/>
          <p:nvPr/>
        </p:nvCxnSpPr>
        <p:spPr bwMode="auto">
          <a:xfrm flipV="1">
            <a:off x="5232400" y="3128968"/>
            <a:ext cx="1309688" cy="563562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6" name="Gerade Verbindung mit Pfeil 45"/>
          <p:cNvCxnSpPr/>
          <p:nvPr/>
        </p:nvCxnSpPr>
        <p:spPr bwMode="auto">
          <a:xfrm flipV="1">
            <a:off x="4570413" y="3390905"/>
            <a:ext cx="1404937" cy="404813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47" name="Gerade Verbindung mit Pfeil 46"/>
          <p:cNvCxnSpPr/>
          <p:nvPr/>
        </p:nvCxnSpPr>
        <p:spPr bwMode="auto">
          <a:xfrm flipV="1">
            <a:off x="5972175" y="3003555"/>
            <a:ext cx="1755775" cy="3810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sp>
        <p:nvSpPr>
          <p:cNvPr id="48" name="Text Box 136"/>
          <p:cNvSpPr txBox="1">
            <a:spLocks noChangeArrowheads="1"/>
          </p:cNvSpPr>
          <p:nvPr/>
        </p:nvSpPr>
        <p:spPr bwMode="auto">
          <a:xfrm>
            <a:off x="6419850" y="3240093"/>
            <a:ext cx="604838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5</a:t>
            </a:r>
            <a:r>
              <a:rPr lang="en-US"/>
              <a:t>=</a:t>
            </a:r>
            <a:r>
              <a:rPr lang="en-US" i="1"/>
              <a:t>u</a:t>
            </a:r>
            <a:r>
              <a:rPr lang="en-US" i="1" baseline="-25000"/>
              <a:t>m</a:t>
            </a:r>
          </a:p>
        </p:txBody>
      </p:sp>
      <p:grpSp>
        <p:nvGrpSpPr>
          <p:cNvPr id="49" name="Group 102"/>
          <p:cNvGrpSpPr>
            <a:grpSpLocks/>
          </p:cNvGrpSpPr>
          <p:nvPr/>
        </p:nvGrpSpPr>
        <p:grpSpPr bwMode="auto">
          <a:xfrm>
            <a:off x="2387600" y="3719518"/>
            <a:ext cx="142875" cy="144462"/>
            <a:chOff x="5103" y="3294"/>
            <a:chExt cx="272" cy="272"/>
          </a:xfrm>
        </p:grpSpPr>
        <p:sp>
          <p:nvSpPr>
            <p:cNvPr id="50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1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52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53" name="Text Box 136"/>
          <p:cNvSpPr txBox="1">
            <a:spLocks noChangeArrowheads="1"/>
          </p:cNvSpPr>
          <p:nvPr/>
        </p:nvSpPr>
        <p:spPr bwMode="auto">
          <a:xfrm>
            <a:off x="2389188" y="3810005"/>
            <a:ext cx="212725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0" tIns="0" rIns="0" bIns="0">
            <a:noAutofit/>
          </a:bodyPr>
          <a:lstStyle/>
          <a:p>
            <a:r>
              <a:rPr lang="en-US" i="1"/>
              <a:t>u</a:t>
            </a:r>
            <a:r>
              <a:rPr lang="en-US" baseline="-25000"/>
              <a:t>3</a:t>
            </a:r>
          </a:p>
        </p:txBody>
      </p:sp>
      <p:grpSp>
        <p:nvGrpSpPr>
          <p:cNvPr id="54" name="Gruppieren 111"/>
          <p:cNvGrpSpPr>
            <a:grpSpLocks/>
          </p:cNvGrpSpPr>
          <p:nvPr/>
        </p:nvGrpSpPr>
        <p:grpSpPr bwMode="auto">
          <a:xfrm>
            <a:off x="463550" y="3187705"/>
            <a:ext cx="3386138" cy="663575"/>
            <a:chOff x="2361459" y="1795476"/>
            <a:chExt cx="3386916" cy="663570"/>
          </a:xfrm>
        </p:grpSpPr>
        <p:sp>
          <p:nvSpPr>
            <p:cNvPr id="55" name="Freihandform 26"/>
            <p:cNvSpPr>
              <a:spLocks noChangeArrowheads="1"/>
            </p:cNvSpPr>
            <p:nvPr/>
          </p:nvSpPr>
          <p:spPr bwMode="auto">
            <a:xfrm>
              <a:off x="2361459" y="1795476"/>
              <a:ext cx="3386916" cy="663570"/>
            </a:xfrm>
            <a:custGeom>
              <a:avLst/>
              <a:gdLst>
                <a:gd name="T0" fmla="*/ 0 w 2781237"/>
                <a:gd name="T1" fmla="*/ 0 h 663570"/>
                <a:gd name="T2" fmla="*/ 11735919 w 2781237"/>
                <a:gd name="T3" fmla="*/ 600063 h 663570"/>
                <a:gd name="T4" fmla="*/ 19948144 w 2781237"/>
                <a:gd name="T5" fmla="*/ 663570 h 663570"/>
                <a:gd name="T6" fmla="*/ 0 60000 65536"/>
                <a:gd name="T7" fmla="*/ 0 60000 65536"/>
                <a:gd name="T8" fmla="*/ 0 60000 65536"/>
                <a:gd name="T9" fmla="*/ 0 w 2781237"/>
                <a:gd name="T10" fmla="*/ 0 h 663570"/>
                <a:gd name="T11" fmla="*/ 2781237 w 2781237"/>
                <a:gd name="T12" fmla="*/ 663570 h 663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81237" h="663570">
                  <a:moveTo>
                    <a:pt x="0" y="0"/>
                  </a:moveTo>
                  <a:lnTo>
                    <a:pt x="1636260" y="600063"/>
                  </a:lnTo>
                  <a:lnTo>
                    <a:pt x="2781237" y="663570"/>
                  </a:lnTo>
                </a:path>
              </a:pathLst>
            </a:custGeom>
            <a:noFill/>
            <a:ln w="38100" algn="ctr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6" name="Rectangle 91"/>
            <p:cNvSpPr>
              <a:spLocks noChangeArrowheads="1"/>
            </p:cNvSpPr>
            <p:nvPr/>
          </p:nvSpPr>
          <p:spPr bwMode="auto">
            <a:xfrm>
              <a:off x="2928953" y="1936750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7" name="Rectangle 91"/>
            <p:cNvSpPr>
              <a:spLocks noChangeArrowheads="1"/>
            </p:cNvSpPr>
            <p:nvPr/>
          </p:nvSpPr>
          <p:spPr bwMode="auto">
            <a:xfrm>
              <a:off x="3643333" y="2152652"/>
              <a:ext cx="71437" cy="71439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58" name="Rectangle 91"/>
            <p:cNvSpPr>
              <a:spLocks noChangeArrowheads="1"/>
            </p:cNvSpPr>
            <p:nvPr/>
          </p:nvSpPr>
          <p:spPr bwMode="auto">
            <a:xfrm>
              <a:off x="5000655" y="2384425"/>
              <a:ext cx="71437" cy="71438"/>
            </a:xfrm>
            <a:prstGeom prst="rect">
              <a:avLst/>
            </a:prstGeom>
            <a:solidFill>
              <a:schemeClr val="tx1"/>
            </a:solidFill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</p:grpSp>
      <p:cxnSp>
        <p:nvCxnSpPr>
          <p:cNvPr id="59" name="Gerade Verbindung mit Pfeil 58"/>
          <p:cNvCxnSpPr/>
          <p:nvPr/>
        </p:nvCxnSpPr>
        <p:spPr bwMode="auto">
          <a:xfrm flipV="1">
            <a:off x="6551613" y="3003555"/>
            <a:ext cx="1187450" cy="111125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stealth" w="med" len="med"/>
          </a:ln>
          <a:effectLst/>
        </p:spPr>
      </p:cxnSp>
      <p:cxnSp>
        <p:nvCxnSpPr>
          <p:cNvPr id="60" name="Gerade Verbindung mit Pfeil 59"/>
          <p:cNvCxnSpPr>
            <a:cxnSpLocks noChangeShapeType="1"/>
          </p:cNvCxnSpPr>
          <p:nvPr/>
        </p:nvCxnSpPr>
        <p:spPr bwMode="auto">
          <a:xfrm flipV="1">
            <a:off x="6545263" y="2997205"/>
            <a:ext cx="1195387" cy="119063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61" name="Gerade Verbindung mit Pfeil 60"/>
          <p:cNvCxnSpPr>
            <a:cxnSpLocks noChangeShapeType="1"/>
          </p:cNvCxnSpPr>
          <p:nvPr/>
        </p:nvCxnSpPr>
        <p:spPr bwMode="auto">
          <a:xfrm flipV="1">
            <a:off x="3851275" y="3387730"/>
            <a:ext cx="2133600" cy="46990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62" name="Gerade Verbindung mit Pfeil 61"/>
          <p:cNvCxnSpPr>
            <a:cxnSpLocks noChangeShapeType="1"/>
          </p:cNvCxnSpPr>
          <p:nvPr/>
        </p:nvCxnSpPr>
        <p:spPr bwMode="auto">
          <a:xfrm flipV="1">
            <a:off x="5975350" y="3005143"/>
            <a:ext cx="1770063" cy="388937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stealth" w="med" len="med"/>
          </a:ln>
        </p:spPr>
      </p:cxnSp>
      <p:cxnSp>
        <p:nvCxnSpPr>
          <p:cNvPr id="63" name="Gerade Verbindung mit Pfeil 62"/>
          <p:cNvCxnSpPr>
            <a:cxnSpLocks noChangeShapeType="1"/>
          </p:cNvCxnSpPr>
          <p:nvPr/>
        </p:nvCxnSpPr>
        <p:spPr bwMode="auto">
          <a:xfrm flipV="1">
            <a:off x="3854450" y="3114680"/>
            <a:ext cx="2692400" cy="744538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stealth" w="med" len="med"/>
          </a:ln>
        </p:spPr>
      </p:cxnSp>
      <p:grpSp>
        <p:nvGrpSpPr>
          <p:cNvPr id="64" name="Group 102"/>
          <p:cNvGrpSpPr>
            <a:grpSpLocks/>
          </p:cNvGrpSpPr>
          <p:nvPr/>
        </p:nvGrpSpPr>
        <p:grpSpPr bwMode="auto">
          <a:xfrm>
            <a:off x="6470650" y="3051180"/>
            <a:ext cx="142875" cy="144463"/>
            <a:chOff x="5103" y="3294"/>
            <a:chExt cx="272" cy="272"/>
          </a:xfrm>
        </p:grpSpPr>
        <p:sp>
          <p:nvSpPr>
            <p:cNvPr id="65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66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67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68" name="Group 102"/>
          <p:cNvGrpSpPr>
            <a:grpSpLocks/>
          </p:cNvGrpSpPr>
          <p:nvPr/>
        </p:nvGrpSpPr>
        <p:grpSpPr bwMode="auto">
          <a:xfrm>
            <a:off x="7669213" y="2930530"/>
            <a:ext cx="142875" cy="144463"/>
            <a:chOff x="5103" y="3294"/>
            <a:chExt cx="272" cy="272"/>
          </a:xfrm>
        </p:grpSpPr>
        <p:sp>
          <p:nvSpPr>
            <p:cNvPr id="69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0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1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72" name="Group 102"/>
          <p:cNvGrpSpPr>
            <a:grpSpLocks/>
          </p:cNvGrpSpPr>
          <p:nvPr/>
        </p:nvGrpSpPr>
        <p:grpSpPr bwMode="auto">
          <a:xfrm>
            <a:off x="5910263" y="3322643"/>
            <a:ext cx="142875" cy="144462"/>
            <a:chOff x="5103" y="3294"/>
            <a:chExt cx="272" cy="272"/>
          </a:xfrm>
        </p:grpSpPr>
        <p:sp>
          <p:nvSpPr>
            <p:cNvPr id="73" name="Rectangle 103"/>
            <p:cNvSpPr>
              <a:spLocks noChangeArrowheads="1"/>
            </p:cNvSpPr>
            <p:nvPr/>
          </p:nvSpPr>
          <p:spPr bwMode="auto">
            <a:xfrm>
              <a:off x="5103" y="3294"/>
              <a:ext cx="272" cy="2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de-DE"/>
            </a:p>
          </p:txBody>
        </p:sp>
        <p:sp>
          <p:nvSpPr>
            <p:cNvPr id="74" name="Line 104"/>
            <p:cNvSpPr>
              <a:spLocks noChangeShapeType="1"/>
            </p:cNvSpPr>
            <p:nvPr/>
          </p:nvSpPr>
          <p:spPr bwMode="auto">
            <a:xfrm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  <p:sp>
          <p:nvSpPr>
            <p:cNvPr id="75" name="Line 105"/>
            <p:cNvSpPr>
              <a:spLocks noChangeShapeType="1"/>
            </p:cNvSpPr>
            <p:nvPr/>
          </p:nvSpPr>
          <p:spPr bwMode="auto">
            <a:xfrm flipH="1" flipV="1">
              <a:off x="5148" y="3340"/>
              <a:ext cx="181" cy="181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48" grpId="0"/>
    </p:bldLst>
  </p:timing>
</p:sld>
</file>

<file path=ppt/theme/theme1.xml><?xml version="1.0" encoding="utf-8"?>
<a:theme xmlns:a="http://schemas.openxmlformats.org/drawingml/2006/main" name="Larissa-Design">
  <a:themeElements>
    <a:clrScheme name="Benutzerdefiniert 7">
      <a:dk1>
        <a:srgbClr val="000000"/>
      </a:dk1>
      <a:lt1>
        <a:srgbClr val="FFFFFF"/>
      </a:lt1>
      <a:dk2>
        <a:srgbClr val="045EBC"/>
      </a:dk2>
      <a:lt2>
        <a:srgbClr val="EAF0F6"/>
      </a:lt2>
      <a:accent1>
        <a:srgbClr val="B5CADE"/>
      </a:accent1>
      <a:accent2>
        <a:srgbClr val="C72418"/>
      </a:accent2>
      <a:accent3>
        <a:srgbClr val="FFFFFF"/>
      </a:accent3>
      <a:accent4>
        <a:srgbClr val="000000"/>
      </a:accent4>
      <a:accent5>
        <a:srgbClr val="FFD60E"/>
      </a:accent5>
      <a:accent6>
        <a:srgbClr val="89C225"/>
      </a:accent6>
      <a:hlink>
        <a:srgbClr val="0077AF"/>
      </a:hlink>
      <a:folHlink>
        <a:srgbClr val="89C225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Bildschirmpräsentation (4:3)</PresentationFormat>
  <Paragraphs>206</Paragraphs>
  <Slides>17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5" baseType="lpstr">
      <vt:lpstr>Arial</vt:lpstr>
      <vt:lpstr>Calibri</vt:lpstr>
      <vt:lpstr>Tahoma</vt:lpstr>
      <vt:lpstr>Arial Unicode MS</vt:lpstr>
      <vt:lpstr>Mathematica7</vt:lpstr>
      <vt:lpstr>Wingdings</vt:lpstr>
      <vt:lpstr>Larissa-Design</vt:lpstr>
      <vt:lpstr>Formel</vt:lpstr>
      <vt:lpstr>Remote Real-Time Trajectory Simplification</vt:lpstr>
      <vt:lpstr>Motivation</vt:lpstr>
      <vt:lpstr>Moving Objects Databases</vt:lpstr>
      <vt:lpstr>Outline</vt:lpstr>
      <vt:lpstr>Formal problem statement</vt:lpstr>
      <vt:lpstr>Related work</vt:lpstr>
      <vt:lpstr>Generic RTS</vt:lpstr>
      <vt:lpstr>GRTS algorithm</vt:lpstr>
      <vt:lpstr>GRTSOpt</vt:lpstr>
      <vt:lpstr>GRTSSec</vt:lpstr>
      <vt:lpstr>Evaluation: Setup</vt:lpstr>
      <vt:lpstr>Evaluation: Reduction Rate</vt:lpstr>
      <vt:lpstr>Evaluation: Communication</vt:lpstr>
      <vt:lpstr>Evaluation: Space Consumption</vt:lpstr>
      <vt:lpstr>GRTS-based Tracking System</vt:lpstr>
      <vt:lpstr>Summary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zum Informatiktag   Echtzeit-Tracking von mobilen Objekten in Google-Earth</dc:title>
  <dc:creator>Ralph Lange</dc:creator>
  <cp:lastModifiedBy>Lange</cp:lastModifiedBy>
  <cp:revision>137</cp:revision>
  <dcterms:created xsi:type="dcterms:W3CDTF">2009-02-12T16:47:33Z</dcterms:created>
  <dcterms:modified xsi:type="dcterms:W3CDTF">2012-03-25T14:19:10Z</dcterms:modified>
</cp:coreProperties>
</file>