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8" r:id="rId3"/>
    <p:sldId id="359" r:id="rId4"/>
    <p:sldId id="298" r:id="rId5"/>
    <p:sldId id="332" r:id="rId6"/>
    <p:sldId id="345" r:id="rId7"/>
    <p:sldId id="333" r:id="rId8"/>
    <p:sldId id="365" r:id="rId9"/>
    <p:sldId id="346" r:id="rId10"/>
    <p:sldId id="349" r:id="rId11"/>
    <p:sldId id="350" r:id="rId12"/>
    <p:sldId id="351" r:id="rId13"/>
    <p:sldId id="352" r:id="rId14"/>
    <p:sldId id="364" r:id="rId15"/>
    <p:sldId id="339" r:id="rId16"/>
    <p:sldId id="340" r:id="rId17"/>
    <p:sldId id="341" r:id="rId18"/>
    <p:sldId id="342" r:id="rId19"/>
    <p:sldId id="360" r:id="rId20"/>
    <p:sldId id="343" r:id="rId21"/>
    <p:sldId id="344" r:id="rId22"/>
    <p:sldId id="330" r:id="rId23"/>
    <p:sldId id="302" r:id="rId24"/>
    <p:sldId id="354" r:id="rId25"/>
    <p:sldId id="355" r:id="rId26"/>
    <p:sldId id="356" r:id="rId27"/>
    <p:sldId id="357" r:id="rId28"/>
    <p:sldId id="358" r:id="rId29"/>
  </p:sldIdLst>
  <p:sldSz cx="9144000" cy="6858000" type="screen4x3"/>
  <p:notesSz cx="6797675" cy="987425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Tahoma" pitchFamily="34" charset="0"/>
      <p:regular r:id="rId36"/>
      <p:bold r:id="rId37"/>
    </p:embeddedFont>
    <p:embeddedFont>
      <p:font typeface="Arial Unicode MS" pitchFamily="34" charset="-128"/>
      <p:regular r:id="rId38"/>
    </p:embeddedFont>
    <p:embeddedFont>
      <p:font typeface="Comic Sans MS" pitchFamily="66" charset="0"/>
      <p:regular r:id="rId39"/>
      <p:bold r:id="rId40"/>
    </p:embeddedFont>
    <p:embeddedFont>
      <p:font typeface="Cambria Math" pitchFamily="18" charset="0"/>
      <p:regular r:id="rId4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5640" autoAdjust="0"/>
  </p:normalViewPr>
  <p:slideViewPr>
    <p:cSldViewPr snapToObjects="1">
      <p:cViewPr varScale="1">
        <p:scale>
          <a:sx n="93" d="100"/>
          <a:sy n="93" d="100"/>
        </p:scale>
        <p:origin x="-114" y="-96"/>
      </p:cViewPr>
      <p:guideLst>
        <p:guide orient="horz" pos="2840"/>
        <p:guide orient="horz" pos="1480"/>
        <p:guide orient="horz" pos="164"/>
        <p:guide orient="horz" pos="3974"/>
        <p:guide orient="horz" pos="346"/>
        <p:guide orient="horz" pos="4156"/>
        <p:guide pos="3833"/>
        <p:guide pos="1927"/>
        <p:guide pos="158"/>
        <p:guide pos="5602"/>
        <p:guide pos="5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98" d="100"/>
          <a:sy n="98" d="100"/>
        </p:scale>
        <p:origin x="-2676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FFE4A-B1FB-4F1D-B199-C1E6A7A0F0FB}" type="datetimeFigureOut">
              <a:rPr lang="de-DE" smtClean="0"/>
              <a:pPr/>
              <a:t>20.03.2012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16E65-8E0A-4B4C-878C-31541BE751A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26593-79B6-4FFF-93FC-593DEE3FA70F}" type="datetimeFigureOut">
              <a:rPr lang="de-DE" smtClean="0"/>
              <a:pPr/>
              <a:t>20.03.2012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585A2-09E6-4F53-96D3-16F73D71ADA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Handheld from Microsoft Cliparts.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Earth from Microsoft Cliparts.</a:t>
            </a:r>
          </a:p>
          <a:p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Rating of best possible split depending on number of indexed source classes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noProof="0" dirty="0" smtClean="0"/>
              <a:t>Photo</a:t>
            </a:r>
            <a:r>
              <a:rPr lang="en-US" b="1" baseline="0" noProof="0" dirty="0" smtClean="0"/>
              <a:t> by Ralph Lange.</a:t>
            </a:r>
            <a:endParaRPr lang="en-US" b="1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Pocket watch </a:t>
            </a:r>
            <a:r>
              <a:rPr lang="en-US" b="1" dirty="0" smtClean="0"/>
              <a:t>from </a:t>
            </a:r>
            <a:r>
              <a:rPr lang="en-US" b="1" baseline="0" dirty="0" smtClean="0"/>
              <a:t>Microsoft Cliparts.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Photo</a:t>
            </a:r>
            <a:r>
              <a:rPr lang="en-US" b="1" baseline="0" dirty="0" smtClean="0"/>
              <a:t> by </a:t>
            </a:r>
            <a:r>
              <a:rPr lang="en-US" b="1" dirty="0" smtClean="0"/>
              <a:t>Ralph Lange.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Handheld from Microsoft Cliparts.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Earth from Microsoft Cliparts.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 mark from </a:t>
            </a:r>
            <a:r>
              <a:rPr lang="en-US" b="1" baseline="0" dirty="0" smtClean="0"/>
              <a:t>Microsoft Cliparts.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8642350" cy="102551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 rot="10800000">
            <a:off x="7429520" y="6308725"/>
            <a:ext cx="1714480" cy="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 userDrawn="1"/>
        </p:nvSpPr>
        <p:spPr>
          <a:xfrm>
            <a:off x="8143900" y="6286520"/>
            <a:ext cx="749275" cy="461665"/>
          </a:xfrm>
          <a:prstGeom prst="rect">
            <a:avLst/>
          </a:prstGeom>
          <a:noFill/>
        </p:spPr>
        <p:txBody>
          <a:bodyPr wrap="none" lIns="0" rIns="0" rtlCol="0" anchor="b" anchorCtr="0">
            <a:noAutofit/>
          </a:bodyPr>
          <a:lstStyle/>
          <a:p>
            <a:pPr algn="r"/>
            <a:fld id="{A468B4CA-57A5-44F4-B401-5ED3E6302D07}" type="slidenum">
              <a:rPr lang="en-US" sz="1800" smtClean="0">
                <a:solidFill>
                  <a:schemeClr val="tx2"/>
                </a:solidFill>
              </a:rPr>
              <a:pPr algn="r"/>
              <a:t>‹Nr.›</a:t>
            </a:fld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3"/>
            <a:ext cx="8642350" cy="2000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250825" y="4000504"/>
            <a:ext cx="8642350" cy="2000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 rot="10800000">
            <a:off x="7429520" y="6308725"/>
            <a:ext cx="1714480" cy="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8143900" y="6286520"/>
            <a:ext cx="749275" cy="461665"/>
          </a:xfrm>
          <a:prstGeom prst="rect">
            <a:avLst/>
          </a:prstGeom>
          <a:noFill/>
        </p:spPr>
        <p:txBody>
          <a:bodyPr wrap="none" lIns="0" rIns="0" rtlCol="0" anchor="b" anchorCtr="0">
            <a:noAutofit/>
          </a:bodyPr>
          <a:lstStyle/>
          <a:p>
            <a:pPr algn="r"/>
            <a:fld id="{A468B4CA-57A5-44F4-B401-5ED3E6302D07}" type="slidenum">
              <a:rPr lang="en-US" sz="1800" smtClean="0">
                <a:solidFill>
                  <a:schemeClr val="tx2"/>
                </a:solidFill>
              </a:rPr>
              <a:pPr algn="r"/>
              <a:t>‹Nr.›</a:t>
            </a:fld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8642350" cy="102551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3" name="Gerade Verbindung 2"/>
          <p:cNvCxnSpPr/>
          <p:nvPr userDrawn="1"/>
        </p:nvCxnSpPr>
        <p:spPr>
          <a:xfrm rot="10800000">
            <a:off x="7429520" y="6308725"/>
            <a:ext cx="1714480" cy="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 userDrawn="1"/>
        </p:nvSpPr>
        <p:spPr>
          <a:xfrm>
            <a:off x="8143900" y="6286520"/>
            <a:ext cx="749275" cy="461665"/>
          </a:xfrm>
          <a:prstGeom prst="rect">
            <a:avLst/>
          </a:prstGeom>
          <a:noFill/>
        </p:spPr>
        <p:txBody>
          <a:bodyPr wrap="none" lIns="0" rIns="0" rtlCol="0" anchor="b" anchorCtr="0">
            <a:noAutofit/>
          </a:bodyPr>
          <a:lstStyle/>
          <a:p>
            <a:pPr algn="r"/>
            <a:fld id="{A468B4CA-57A5-44F4-B401-5ED3E6302D07}" type="slidenum">
              <a:rPr lang="en-US" sz="1800" smtClean="0">
                <a:solidFill>
                  <a:schemeClr val="tx2"/>
                </a:solidFill>
              </a:rPr>
              <a:pPr algn="r"/>
              <a:t>‹Nr.›</a:t>
            </a:fld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826" y="428604"/>
            <a:ext cx="8642350" cy="1025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5" y="1571612"/>
            <a:ext cx="864235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00000"/>
        <a:buFont typeface="Tahoma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Tahom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Tahoma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Tahoma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2276474"/>
            <a:ext cx="8642350" cy="1866905"/>
          </a:xfrm>
        </p:spPr>
        <p:txBody>
          <a:bodyPr anchor="ctr" anchorCtr="0">
            <a:noAutofit/>
          </a:bodyPr>
          <a:lstStyle/>
          <a:p>
            <a:r>
              <a:rPr lang="en-US" sz="4400" dirty="0" smtClean="0">
                <a:latin typeface="+mn-lt"/>
              </a:rPr>
              <a:t>Indexing Source Descriptions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based on Defined Classes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785950"/>
          </a:xfrm>
        </p:spPr>
        <p:txBody>
          <a:bodyPr anchor="b" anchorCtr="0">
            <a:normAutofit/>
          </a:bodyPr>
          <a:lstStyle/>
          <a:p>
            <a:r>
              <a:rPr lang="de-DE" u="sng" dirty="0" smtClean="0">
                <a:solidFill>
                  <a:schemeClr val="tx1"/>
                </a:solidFill>
              </a:rPr>
              <a:t>Ralph Lange</a:t>
            </a:r>
            <a:r>
              <a:rPr lang="de-DE" dirty="0" smtClean="0">
                <a:solidFill>
                  <a:schemeClr val="tx1"/>
                </a:solidFill>
              </a:rPr>
              <a:t>, Frank Dürr, Kurt Rothermel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Institute of Parallel and Distributed Systems (IPVS)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Universität Stuttgart, Germany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firstname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i="1" dirty="0" smtClean="0">
                <a:solidFill>
                  <a:schemeClr val="tx1"/>
                </a:solidFill>
              </a:rPr>
              <a:t>lastname</a:t>
            </a:r>
            <a:r>
              <a:rPr lang="en-US" dirty="0" smtClean="0">
                <a:solidFill>
                  <a:schemeClr val="tx1"/>
                </a:solidFill>
              </a:rPr>
              <a:t>@ipvs.uni-stuttgart.de</a:t>
            </a:r>
            <a:endParaRPr lang="en-US" dirty="0" smtClean="0">
              <a:solidFill>
                <a:schemeClr val="tx2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143504" y="571480"/>
            <a:ext cx="3714776" cy="1077218"/>
            <a:chOff x="5143504" y="571480"/>
            <a:chExt cx="3714776" cy="1077218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7218920" y="571480"/>
              <a:ext cx="163936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652463">
                <a:spcAft>
                  <a:spcPts val="600"/>
                </a:spcAft>
                <a:defRPr/>
              </a:pPr>
              <a:r>
                <a:rPr lang="en-US" sz="1200" b="1" dirty="0" smtClean="0">
                  <a:solidFill>
                    <a:schemeClr val="tx2"/>
                  </a:solidFill>
                </a:rPr>
                <a:t>Universität Stuttgart</a:t>
              </a:r>
            </a:p>
            <a:p>
              <a:pPr defTabSz="652463">
                <a:spcAft>
                  <a:spcPts val="600"/>
                </a:spcAft>
                <a:defRPr/>
              </a:pPr>
              <a:r>
                <a:rPr lang="en-US" sz="1200" dirty="0" smtClean="0">
                  <a:solidFill>
                    <a:schemeClr val="tx2"/>
                  </a:solidFill>
                </a:rPr>
                <a:t>Institute of Parallel and</a:t>
              </a:r>
              <a:br>
                <a:rPr lang="en-US" sz="1200" dirty="0" smtClean="0">
                  <a:solidFill>
                    <a:schemeClr val="tx2"/>
                  </a:solidFill>
                </a:rPr>
              </a:br>
              <a:r>
                <a:rPr lang="en-US" sz="1200" dirty="0" smtClean="0">
                  <a:solidFill>
                    <a:schemeClr val="tx2"/>
                  </a:solidFill>
                </a:rPr>
                <a:t>Distributed Systems (IPVS)</a:t>
              </a:r>
            </a:p>
            <a:p>
              <a:pPr defTabSz="652463">
                <a:spcAft>
                  <a:spcPts val="425"/>
                </a:spcAft>
                <a:defRPr/>
              </a:pPr>
              <a:r>
                <a:rPr lang="en-US" sz="1200" dirty="0" smtClean="0">
                  <a:solidFill>
                    <a:schemeClr val="tx2"/>
                  </a:solidFill>
                </a:rPr>
                <a:t>Universitätsstraße 38</a:t>
              </a:r>
              <a:br>
                <a:rPr lang="en-US" sz="1200" dirty="0" smtClean="0">
                  <a:solidFill>
                    <a:schemeClr val="tx2"/>
                  </a:solidFill>
                </a:rPr>
              </a:br>
              <a:r>
                <a:rPr lang="en-US" sz="1200" dirty="0" smtClean="0">
                  <a:solidFill>
                    <a:schemeClr val="tx2"/>
                  </a:solidFill>
                </a:rPr>
                <a:t>70569 Stuttgart, Germany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5" name="Picture 3" descr="uni-logo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4" y="631458"/>
              <a:ext cx="955675" cy="95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Logo_VS_far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80419" y="631458"/>
              <a:ext cx="957262" cy="95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pieren 7"/>
          <p:cNvGrpSpPr/>
          <p:nvPr/>
        </p:nvGrpSpPr>
        <p:grpSpPr>
          <a:xfrm>
            <a:off x="308465" y="597516"/>
            <a:ext cx="2191833" cy="620237"/>
            <a:chOff x="703263" y="1063029"/>
            <a:chExt cx="2191833" cy="620237"/>
          </a:xfrm>
        </p:grpSpPr>
        <p:pic>
          <p:nvPicPr>
            <p:cNvPr id="9" name="Picture 37" descr="NEXUS_Logo_P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75" y="1063029"/>
              <a:ext cx="2180721" cy="42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703263" y="1498600"/>
              <a:ext cx="218700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652463">
                <a:spcAft>
                  <a:spcPts val="600"/>
                </a:spcAft>
                <a:defRPr/>
              </a:pPr>
              <a:r>
                <a:rPr lang="en-US" sz="1200" b="1" dirty="0" smtClean="0">
                  <a:solidFill>
                    <a:schemeClr val="tx2"/>
                  </a:solidFill>
                </a:rPr>
                <a:t>Collaborative Research Center </a:t>
              </a:r>
              <a:r>
                <a:rPr lang="en-US" sz="1200" b="1" dirty="0">
                  <a:solidFill>
                    <a:schemeClr val="tx2"/>
                  </a:solidFill>
                </a:rPr>
                <a:t>627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2"/>
            <a:ext cx="8642350" cy="473711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Query dismatching predicate</a:t>
            </a:r>
          </a:p>
          <a:p>
            <a:r>
              <a:rPr lang="en-US" dirty="0" smtClean="0"/>
              <a:t>Source class </a:t>
            </a:r>
            <a:r>
              <a:rPr lang="en-US" i="1" dirty="0" smtClean="0"/>
              <a:t>D</a:t>
            </a:r>
            <a:r>
              <a:rPr lang="en-US" dirty="0" smtClean="0"/>
              <a:t> dismatches query class </a:t>
            </a:r>
            <a:r>
              <a:rPr lang="en-US" i="1" dirty="0" smtClean="0"/>
              <a:t>Q</a:t>
            </a:r>
            <a:r>
              <a:rPr lang="en-US" dirty="0" smtClean="0"/>
              <a:t>, denoted by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spc="-250" dirty="0" smtClean="0"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i="1" dirty="0" smtClean="0"/>
              <a:t>Q, </a:t>
            </a:r>
            <a:r>
              <a:rPr lang="en-US" dirty="0" smtClean="0"/>
              <a:t>iff</a:t>
            </a:r>
          </a:p>
          <a:p>
            <a:pPr lvl="1">
              <a:buNone/>
            </a:pP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	∃</a:t>
            </a:r>
            <a:r>
              <a:rPr lang="en-US" dirty="0" smtClean="0"/>
              <a:t> attribute </a:t>
            </a:r>
            <a:r>
              <a:rPr lang="en-US" i="1" dirty="0" smtClean="0"/>
              <a:t>a</a:t>
            </a:r>
            <a:r>
              <a:rPr lang="en-US" dirty="0" smtClean="0"/>
              <a:t> with (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)):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⋂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=</a:t>
            </a:r>
            <a:r>
              <a:rPr lang="en-US" dirty="0" smtClean="0"/>
              <a:t> {})</a:t>
            </a:r>
          </a:p>
          <a:p>
            <a:pPr lvl="1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2"/>
                </a:solidFill>
              </a:rPr>
              <a:t>or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	∃</a:t>
            </a:r>
            <a:r>
              <a:rPr lang="en-US" dirty="0" smtClean="0"/>
              <a:t> relation </a:t>
            </a:r>
            <a:r>
              <a:rPr lang="en-US" i="1" dirty="0" smtClean="0"/>
              <a:t>r</a:t>
            </a:r>
            <a:r>
              <a:rPr lang="en-US" dirty="0" smtClean="0"/>
              <a:t> with (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)):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spc="-250" dirty="0" smtClean="0"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</a:t>
            </a:r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b="1" dirty="0" smtClean="0"/>
              <a:t>Matching</a:t>
            </a:r>
          </a:p>
          <a:p>
            <a:r>
              <a:rPr lang="en-US" dirty="0" smtClean="0"/>
              <a:t>Source description {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i="1" dirty="0" smtClean="0"/>
              <a:t>D</a:t>
            </a:r>
            <a:r>
              <a:rPr lang="en-US" baseline="-25000" dirty="0" smtClean="0"/>
              <a:t>n</a:t>
            </a:r>
            <a:r>
              <a:rPr lang="en-US" dirty="0" smtClean="0"/>
              <a:t>} matches query class </a:t>
            </a:r>
            <a:r>
              <a:rPr lang="en-US" i="1" dirty="0" smtClean="0"/>
              <a:t>Q</a:t>
            </a:r>
            <a:r>
              <a:rPr lang="en-US" dirty="0" smtClean="0"/>
              <a:t>, iff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1.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i="1" dirty="0" smtClean="0">
                <a:ea typeface="Arial Unicode MS"/>
                <a:cs typeface="Arial Unicode MS"/>
              </a:rPr>
              <a:t>D</a:t>
            </a:r>
            <a:r>
              <a:rPr lang="en-US" i="1" baseline="-25000" dirty="0" smtClean="0">
                <a:ea typeface="Arial Unicode MS"/>
                <a:cs typeface="Arial Unicode MS"/>
              </a:rPr>
              <a:t>i</a:t>
            </a:r>
            <a:r>
              <a:rPr lang="en-US" dirty="0" smtClean="0">
                <a:ea typeface="Arial Unicode MS"/>
                <a:cs typeface="Arial Unicode MS"/>
              </a:rPr>
              <a:t> :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2.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∄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i="1" dirty="0" smtClean="0">
                <a:ea typeface="Arial Unicode MS"/>
                <a:cs typeface="Arial Unicode MS"/>
              </a:rPr>
              <a:t>D</a:t>
            </a:r>
            <a:r>
              <a:rPr lang="en-US" i="1" baseline="-25000" dirty="0" smtClean="0">
                <a:ea typeface="Arial Unicode MS"/>
                <a:cs typeface="Arial Unicode MS"/>
              </a:rPr>
              <a:t>i</a:t>
            </a:r>
            <a:r>
              <a:rPr lang="en-US" dirty="0" smtClean="0">
                <a:ea typeface="Arial Unicode MS"/>
                <a:cs typeface="Arial Unicode MS"/>
              </a:rPr>
              <a:t> :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spc="-250" dirty="0" smtClean="0"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Predicates</a:t>
            </a:r>
            <a:r>
              <a:rPr lang="en-US" sz="3600" dirty="0" smtClean="0">
                <a:solidFill>
                  <a:schemeClr val="tx1"/>
                </a:solidFill>
              </a:rPr>
              <a:t> (2)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Predicates</a:t>
            </a:r>
            <a:r>
              <a:rPr lang="en-US" sz="3600" dirty="0" smtClean="0">
                <a:solidFill>
                  <a:schemeClr val="tx1"/>
                </a:solidFill>
              </a:rPr>
              <a:t> (3)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2"/>
            <a:ext cx="8642350" cy="473711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Query subsumption predicate</a:t>
            </a:r>
            <a:endParaRPr lang="en-US" dirty="0" smtClean="0"/>
          </a:p>
          <a:p>
            <a:r>
              <a:rPr lang="en-US" dirty="0" smtClean="0"/>
              <a:t>Defined class </a:t>
            </a:r>
            <a:r>
              <a:rPr lang="en-US" i="1" dirty="0" smtClean="0"/>
              <a:t>D</a:t>
            </a:r>
            <a:r>
              <a:rPr lang="en-US" dirty="0" smtClean="0"/>
              <a:t> subsumes defined class </a:t>
            </a:r>
            <a:r>
              <a:rPr lang="en-US" i="1" dirty="0" smtClean="0"/>
              <a:t>Q</a:t>
            </a:r>
            <a:r>
              <a:rPr lang="en-US" dirty="0" smtClean="0"/>
              <a:t>, denoted by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i="1" dirty="0" smtClean="0"/>
              <a:t>Q, </a:t>
            </a:r>
            <a:r>
              <a:rPr lang="en-US" dirty="0" smtClean="0"/>
              <a:t>iff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1.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2.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lang="en-US" dirty="0" smtClean="0"/>
              <a:t> attribute </a:t>
            </a:r>
            <a:r>
              <a:rPr lang="en-US" i="1" dirty="0" smtClean="0"/>
              <a:t>a</a:t>
            </a:r>
            <a:r>
              <a:rPr lang="en-US" dirty="0" smtClean="0"/>
              <a:t> with 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en-US" dirty="0" smtClean="0"/>
              <a:t> (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⊇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)))</a:t>
            </a:r>
          </a:p>
          <a:p>
            <a:pPr lvl="4"/>
            <a:endParaRPr lang="en-US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3.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lang="en-US" dirty="0" smtClean="0"/>
              <a:t> relation r with (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en-US" dirty="0" smtClean="0"/>
              <a:t> (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)))</a:t>
            </a:r>
          </a:p>
          <a:p>
            <a:endParaRPr lang="en-US" dirty="0" smtClean="0"/>
          </a:p>
          <a:p>
            <a:r>
              <a:rPr lang="en-US" dirty="0" smtClean="0"/>
              <a:t>Visually: </a:t>
            </a:r>
            <a:r>
              <a:rPr lang="en-US" i="1" dirty="0" smtClean="0"/>
              <a:t>Q</a:t>
            </a:r>
            <a:r>
              <a:rPr lang="en-US" dirty="0" smtClean="0"/>
              <a:t> must have same or more dimensions than </a:t>
            </a:r>
            <a:r>
              <a:rPr lang="en-US" i="1" dirty="0" smtClean="0"/>
              <a:t>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… and </a:t>
            </a:r>
            <a:r>
              <a:rPr lang="en-US" i="1" dirty="0" smtClean="0"/>
              <a:t>Q</a:t>
            </a:r>
            <a:r>
              <a:rPr lang="en-US" dirty="0" smtClean="0"/>
              <a:t> has be to </a:t>
            </a:r>
            <a:r>
              <a:rPr lang="en-US" dirty="0" smtClean="0">
                <a:solidFill>
                  <a:schemeClr val="tx2"/>
                </a:solidFill>
              </a:rPr>
              <a:t>contained</a:t>
            </a:r>
            <a:r>
              <a:rPr lang="en-US" dirty="0" smtClean="0"/>
              <a:t> in </a:t>
            </a:r>
            <a:r>
              <a:rPr lang="en-US" i="1" dirty="0" smtClean="0"/>
              <a:t>D</a:t>
            </a:r>
            <a:r>
              <a:rPr lang="en-US" dirty="0" smtClean="0"/>
              <a:t> (in the dimensions of 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Parallelogramm 3"/>
          <p:cNvSpPr/>
          <p:nvPr/>
        </p:nvSpPr>
        <p:spPr>
          <a:xfrm>
            <a:off x="7429520" y="5500702"/>
            <a:ext cx="1428538" cy="357190"/>
          </a:xfrm>
          <a:prstGeom prst="parallelogram">
            <a:avLst>
              <a:gd name="adj" fmla="val 100032"/>
            </a:avLst>
          </a:prstGeom>
          <a:solidFill>
            <a:schemeClr val="accent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7286644" y="535782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8429652" y="47863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endParaRPr lang="en-US" i="1" dirty="0"/>
          </a:p>
        </p:txBody>
      </p:sp>
      <p:sp>
        <p:nvSpPr>
          <p:cNvPr id="9" name="Parallelogramm 8"/>
          <p:cNvSpPr/>
          <p:nvPr/>
        </p:nvSpPr>
        <p:spPr>
          <a:xfrm>
            <a:off x="7572396" y="5500702"/>
            <a:ext cx="1285884" cy="214314"/>
          </a:xfrm>
          <a:prstGeom prst="parallelogram">
            <a:avLst>
              <a:gd name="adj" fmla="val 100032"/>
            </a:avLst>
          </a:prstGeom>
          <a:solidFill>
            <a:schemeClr val="accent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Würfel 4"/>
          <p:cNvSpPr/>
          <p:nvPr/>
        </p:nvSpPr>
        <p:spPr>
          <a:xfrm>
            <a:off x="7858148" y="5000636"/>
            <a:ext cx="571504" cy="1071570"/>
          </a:xfrm>
          <a:prstGeom prst="cube">
            <a:avLst/>
          </a:prstGeom>
          <a:solidFill>
            <a:schemeClr val="accent6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m 7"/>
          <p:cNvSpPr/>
          <p:nvPr/>
        </p:nvSpPr>
        <p:spPr>
          <a:xfrm>
            <a:off x="7429520" y="5715016"/>
            <a:ext cx="1214446" cy="142876"/>
          </a:xfrm>
          <a:prstGeom prst="parallelogram">
            <a:avLst>
              <a:gd name="adj" fmla="val 100032"/>
            </a:avLst>
          </a:prstGeom>
          <a:solidFill>
            <a:schemeClr val="accent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m 10"/>
          <p:cNvSpPr/>
          <p:nvPr/>
        </p:nvSpPr>
        <p:spPr>
          <a:xfrm>
            <a:off x="7429520" y="5500702"/>
            <a:ext cx="1428538" cy="357190"/>
          </a:xfrm>
          <a:prstGeom prst="parallelogram">
            <a:avLst>
              <a:gd name="adj" fmla="val 10003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bgerundete rechteckige Legende 11"/>
          <p:cNvSpPr/>
          <p:nvPr/>
        </p:nvSpPr>
        <p:spPr>
          <a:xfrm>
            <a:off x="6429388" y="2989807"/>
            <a:ext cx="2459284" cy="999838"/>
          </a:xfrm>
          <a:prstGeom prst="wedgeRoundRectCallout">
            <a:avLst>
              <a:gd name="adj1" fmla="val -54616"/>
              <a:gd name="adj2" fmla="val 775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Predicate </a:t>
            </a:r>
            <a:r>
              <a:rPr lang="en-US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baseline="-25000" dirty="0" smtClean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 is transitive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by construction since </a:t>
            </a:r>
            <a:r>
              <a:rPr lang="en-US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≽</a:t>
            </a:r>
            <a:br>
              <a:rPr lang="en-US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dirty="0" smtClean="0">
                <a:solidFill>
                  <a:schemeClr val="tx1"/>
                </a:solidFill>
                <a:ea typeface="Arial Unicode MS"/>
                <a:cs typeface="Arial Unicode MS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⊇</a:t>
            </a:r>
            <a:r>
              <a:rPr lang="en-US" dirty="0" smtClean="0">
                <a:solidFill>
                  <a:schemeClr val="tx1"/>
                </a:solidFill>
                <a:ea typeface="Arial Unicode MS"/>
                <a:cs typeface="Arial Unicode MS"/>
              </a:rPr>
              <a:t> are transitive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ieren 88"/>
          <p:cNvGrpSpPr/>
          <p:nvPr/>
        </p:nvGrpSpPr>
        <p:grpSpPr>
          <a:xfrm>
            <a:off x="6008363" y="1628800"/>
            <a:ext cx="2884117" cy="2088232"/>
            <a:chOff x="6008363" y="1628800"/>
            <a:chExt cx="2884117" cy="2088232"/>
          </a:xfrm>
        </p:grpSpPr>
        <p:sp>
          <p:nvSpPr>
            <p:cNvPr id="83" name="Gleichschenkliges Dreieck 82"/>
            <p:cNvSpPr/>
            <p:nvPr/>
          </p:nvSpPr>
          <p:spPr>
            <a:xfrm>
              <a:off x="6008363" y="1628800"/>
              <a:ext cx="2884117" cy="20882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uppieren 69"/>
            <p:cNvGrpSpPr/>
            <p:nvPr/>
          </p:nvGrpSpPr>
          <p:grpSpPr>
            <a:xfrm>
              <a:off x="6919606" y="3308226"/>
              <a:ext cx="437788" cy="336798"/>
              <a:chOff x="6466862" y="3308226"/>
              <a:chExt cx="437788" cy="336798"/>
            </a:xfrm>
          </p:grpSpPr>
          <p:sp>
            <p:nvSpPr>
              <p:cNvPr id="66" name="Rechteck 65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6466862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hteck 68"/>
              <p:cNvSpPr/>
              <p:nvPr/>
            </p:nvSpPr>
            <p:spPr>
              <a:xfrm>
                <a:off x="6466862" y="330822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2" name="Rechteck 71"/>
            <p:cNvSpPr/>
            <p:nvPr/>
          </p:nvSpPr>
          <p:spPr>
            <a:xfrm>
              <a:off x="8167291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uppieren 74"/>
            <p:cNvGrpSpPr/>
            <p:nvPr/>
          </p:nvGrpSpPr>
          <p:grpSpPr>
            <a:xfrm>
              <a:off x="6295763" y="3440621"/>
              <a:ext cx="2309316" cy="204403"/>
              <a:chOff x="6466862" y="3440621"/>
              <a:chExt cx="2309316" cy="204403"/>
            </a:xfrm>
          </p:grpSpPr>
          <p:sp>
            <p:nvSpPr>
              <p:cNvPr id="76" name="Rechteck 75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8338390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0" name="Rechteck 79"/>
            <p:cNvSpPr/>
            <p:nvPr/>
          </p:nvSpPr>
          <p:spPr>
            <a:xfrm>
              <a:off x="7543449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7143872" y="1874520"/>
              <a:ext cx="524511" cy="1325880"/>
            </a:xfrm>
            <a:custGeom>
              <a:avLst/>
              <a:gdLst>
                <a:gd name="connsiteX0" fmla="*/ 160020 w 373380"/>
                <a:gd name="connsiteY0" fmla="*/ 0 h 1325880"/>
                <a:gd name="connsiteX1" fmla="*/ 0 w 373380"/>
                <a:gd name="connsiteY1" fmla="*/ 548640 h 1325880"/>
                <a:gd name="connsiteX2" fmla="*/ 373380 w 373380"/>
                <a:gd name="connsiteY2" fmla="*/ 868680 h 1325880"/>
                <a:gd name="connsiteX3" fmla="*/ 38100 w 373380"/>
                <a:gd name="connsiteY3" fmla="*/ 1165860 h 1325880"/>
                <a:gd name="connsiteX4" fmla="*/ 0 w 373380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89231 w 524511"/>
                <a:gd name="connsiteY3" fmla="*/ 1165860 h 1325880"/>
                <a:gd name="connsiteX4" fmla="*/ 0 w 524511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36526 w 524511"/>
                <a:gd name="connsiteY3" fmla="*/ 1122432 h 1325880"/>
                <a:gd name="connsiteX4" fmla="*/ 0 w 524511"/>
                <a:gd name="connsiteY4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511" h="1325880">
                  <a:moveTo>
                    <a:pt x="311151" y="0"/>
                  </a:moveTo>
                  <a:lnTo>
                    <a:pt x="151131" y="548640"/>
                  </a:lnTo>
                  <a:lnTo>
                    <a:pt x="524511" y="868680"/>
                  </a:lnTo>
                  <a:lnTo>
                    <a:pt x="136526" y="1122432"/>
                  </a:lnTo>
                  <a:lnTo>
                    <a:pt x="0" y="1325880"/>
                  </a:lnTo>
                </a:path>
              </a:pathLst>
            </a:cu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6555568" y="2430780"/>
              <a:ext cx="739435" cy="1054100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739435"/>
                <a:gd name="connsiteY0" fmla="*/ 1054100 h 1054100"/>
                <a:gd name="connsiteX1" fmla="*/ 396535 w 739435"/>
                <a:gd name="connsiteY1" fmla="*/ 601980 h 1054100"/>
                <a:gd name="connsiteX2" fmla="*/ 465115 w 739435"/>
                <a:gd name="connsiteY2" fmla="*/ 297180 h 1054100"/>
                <a:gd name="connsiteX3" fmla="*/ 739435 w 739435"/>
                <a:gd name="connsiteY3" fmla="*/ 0 h 1054100"/>
                <a:gd name="connsiteX0" fmla="*/ 0 w 739435"/>
                <a:gd name="connsiteY0" fmla="*/ 1054100 h 1054100"/>
                <a:gd name="connsiteX1" fmla="*/ 143505 w 739435"/>
                <a:gd name="connsiteY1" fmla="*/ 769620 h 1054100"/>
                <a:gd name="connsiteX2" fmla="*/ 396535 w 739435"/>
                <a:gd name="connsiteY2" fmla="*/ 601980 h 1054100"/>
                <a:gd name="connsiteX3" fmla="*/ 465115 w 739435"/>
                <a:gd name="connsiteY3" fmla="*/ 297180 h 1054100"/>
                <a:gd name="connsiteX4" fmla="*/ 739435 w 739435"/>
                <a:gd name="connsiteY4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435" h="1054100">
                  <a:moveTo>
                    <a:pt x="0" y="1054100"/>
                  </a:moveTo>
                  <a:lnTo>
                    <a:pt x="143505" y="769620"/>
                  </a:lnTo>
                  <a:lnTo>
                    <a:pt x="396535" y="601980"/>
                  </a:lnTo>
                  <a:lnTo>
                    <a:pt x="465115" y="297180"/>
                  </a:lnTo>
                  <a:lnTo>
                    <a:pt x="739435" y="0"/>
                  </a:lnTo>
                </a:path>
              </a:pathLst>
            </a:cu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7676004" y="2750820"/>
              <a:ext cx="631190" cy="603250"/>
            </a:xfrm>
            <a:custGeom>
              <a:avLst/>
              <a:gdLst>
                <a:gd name="connsiteX0" fmla="*/ 662940 w 662940"/>
                <a:gd name="connsiteY0" fmla="*/ 647700 h 647700"/>
                <a:gd name="connsiteX1" fmla="*/ 320040 w 662940"/>
                <a:gd name="connsiteY1" fmla="*/ 373380 h 647700"/>
                <a:gd name="connsiteX2" fmla="*/ 198120 w 662940"/>
                <a:gd name="connsiteY2" fmla="*/ 121920 h 647700"/>
                <a:gd name="connsiteX3" fmla="*/ 0 w 662940"/>
                <a:gd name="connsiteY3" fmla="*/ 0 h 647700"/>
                <a:gd name="connsiteX0" fmla="*/ 631190 w 631190"/>
                <a:gd name="connsiteY0" fmla="*/ 603250 h 603250"/>
                <a:gd name="connsiteX1" fmla="*/ 320040 w 631190"/>
                <a:gd name="connsiteY1" fmla="*/ 373380 h 603250"/>
                <a:gd name="connsiteX2" fmla="*/ 198120 w 631190"/>
                <a:gd name="connsiteY2" fmla="*/ 121920 h 603250"/>
                <a:gd name="connsiteX3" fmla="*/ 0 w 631190"/>
                <a:gd name="connsiteY3" fmla="*/ 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190" h="603250">
                  <a:moveTo>
                    <a:pt x="631190" y="603250"/>
                  </a:moveTo>
                  <a:lnTo>
                    <a:pt x="320040" y="373380"/>
                  </a:lnTo>
                  <a:lnTo>
                    <a:pt x="198120" y="121920"/>
                  </a:lnTo>
                  <a:lnTo>
                    <a:pt x="0" y="0"/>
                  </a:lnTo>
                </a:path>
              </a:pathLst>
            </a:cu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7728074" y="3140968"/>
              <a:ext cx="253094" cy="343912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678180 w 678180"/>
                <a:gd name="connsiteY2" fmla="*/ 0 h 838200"/>
                <a:gd name="connsiteX0" fmla="*/ 0 w 335280"/>
                <a:gd name="connsiteY0" fmla="*/ 236220 h 236220"/>
                <a:gd name="connsiteX1" fmla="*/ 335280 w 335280"/>
                <a:gd name="connsiteY1" fmla="*/ 0 h 236220"/>
                <a:gd name="connsiteX0" fmla="*/ 0 w 253094"/>
                <a:gd name="connsiteY0" fmla="*/ 343912 h 343912"/>
                <a:gd name="connsiteX1" fmla="*/ 253094 w 253094"/>
                <a:gd name="connsiteY1" fmla="*/ 0 h 34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094" h="343912">
                  <a:moveTo>
                    <a:pt x="0" y="343912"/>
                  </a:moveTo>
                  <a:lnTo>
                    <a:pt x="253094" y="0"/>
                  </a:lnTo>
                </a:path>
              </a:pathLst>
            </a:cu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Picture 2" descr="C:\Users\langerh\AppData\Local\Microsoft\Windows\Temporary Internet Files\Content.IE5\X4G2HUSY\MCj03968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1104075"/>
            <a:ext cx="392164" cy="47338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4321175" cy="912164"/>
          </a:xfrm>
        </p:spPr>
        <p:txBody>
          <a:bodyPr/>
          <a:lstStyle/>
          <a:p>
            <a:r>
              <a:rPr lang="en-US" dirty="0" smtClean="0"/>
              <a:t>SDC-Tree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628800"/>
            <a:ext cx="9101137" cy="4536504"/>
          </a:xfrm>
        </p:spPr>
        <p:txBody>
          <a:bodyPr wrap="none" anchor="t" anchorCtr="0"/>
          <a:lstStyle/>
          <a:p>
            <a:pPr>
              <a:buNone/>
            </a:pPr>
            <a:r>
              <a:rPr lang="en-US" dirty="0" smtClean="0"/>
              <a:t>	Large HIS require </a:t>
            </a:r>
            <a:r>
              <a:rPr lang="en-US" b="1" dirty="0" smtClean="0">
                <a:solidFill>
                  <a:schemeClr val="tx2"/>
                </a:solidFill>
              </a:rPr>
              <a:t>index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structure </a:t>
            </a:r>
            <a:r>
              <a:rPr lang="en-US" dirty="0" smtClean="0">
                <a:sym typeface="Wingdings" pitchFamily="2" charset="2"/>
              </a:rPr>
              <a:t>for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efficient search of source descriptions</a:t>
            </a:r>
          </a:p>
          <a:p>
            <a:pPr lvl="4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Defined classes may differ in three aspects: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Base class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Existence of constraints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Ranges of constraints</a:t>
            </a:r>
          </a:p>
          <a:p>
            <a:pPr lvl="4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Source Description Class Tree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Indexes descriptions by source classes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Split types for all differentiating aspects</a:t>
            </a:r>
            <a:endParaRPr lang="en-US" dirty="0" smtClean="0"/>
          </a:p>
        </p:txBody>
      </p:sp>
      <p:grpSp>
        <p:nvGrpSpPr>
          <p:cNvPr id="60" name="Gruppieren 59"/>
          <p:cNvGrpSpPr/>
          <p:nvPr/>
        </p:nvGrpSpPr>
        <p:grpSpPr>
          <a:xfrm>
            <a:off x="6351161" y="4032466"/>
            <a:ext cx="2198520" cy="2132838"/>
            <a:chOff x="6693960" y="3688865"/>
            <a:chExt cx="2198520" cy="2132838"/>
          </a:xfrm>
        </p:grpSpPr>
        <p:pic>
          <p:nvPicPr>
            <p:cNvPr id="6" name="Picture 5" descr="C:\Users\langerh\AppData\Local\Microsoft\Windows\Temporary Internet Files\Content.IE5\1O3R38RI\MP900437273[1]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13217" t="4450" r="12742" b="3562"/>
            <a:stretch>
              <a:fillRect/>
            </a:stretch>
          </p:blipFill>
          <p:spPr bwMode="auto">
            <a:xfrm>
              <a:off x="6774180" y="3810023"/>
              <a:ext cx="2021878" cy="2011680"/>
            </a:xfrm>
            <a:prstGeom prst="rect">
              <a:avLst/>
            </a:prstGeom>
            <a:noFill/>
          </p:spPr>
        </p:pic>
        <p:sp>
          <p:nvSpPr>
            <p:cNvPr id="7" name="Rechteck 6"/>
            <p:cNvSpPr/>
            <p:nvPr/>
          </p:nvSpPr>
          <p:spPr>
            <a:xfrm>
              <a:off x="6693960" y="3688865"/>
              <a:ext cx="2198520" cy="213283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6971393" y="4075276"/>
              <a:ext cx="444500" cy="450850"/>
            </a:xfrm>
            <a:custGeom>
              <a:avLst/>
              <a:gdLst>
                <a:gd name="connsiteX0" fmla="*/ 95250 w 444500"/>
                <a:gd name="connsiteY0" fmla="*/ 450850 h 450850"/>
                <a:gd name="connsiteX1" fmla="*/ 327025 w 444500"/>
                <a:gd name="connsiteY1" fmla="*/ 403225 h 450850"/>
                <a:gd name="connsiteX2" fmla="*/ 371475 w 444500"/>
                <a:gd name="connsiteY2" fmla="*/ 238125 h 450850"/>
                <a:gd name="connsiteX3" fmla="*/ 444500 w 444500"/>
                <a:gd name="connsiteY3" fmla="*/ 130175 h 450850"/>
                <a:gd name="connsiteX4" fmla="*/ 342900 w 444500"/>
                <a:gd name="connsiteY4" fmla="*/ 0 h 450850"/>
                <a:gd name="connsiteX5" fmla="*/ 177800 w 444500"/>
                <a:gd name="connsiteY5" fmla="*/ 53975 h 450850"/>
                <a:gd name="connsiteX6" fmla="*/ 47625 w 444500"/>
                <a:gd name="connsiteY6" fmla="*/ 200025 h 450850"/>
                <a:gd name="connsiteX7" fmla="*/ 0 w 444500"/>
                <a:gd name="connsiteY7" fmla="*/ 368300 h 450850"/>
                <a:gd name="connsiteX8" fmla="*/ 95250 w 444500"/>
                <a:gd name="connsiteY8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500" h="450850">
                  <a:moveTo>
                    <a:pt x="95250" y="450850"/>
                  </a:moveTo>
                  <a:lnTo>
                    <a:pt x="327025" y="403225"/>
                  </a:lnTo>
                  <a:lnTo>
                    <a:pt x="371475" y="238125"/>
                  </a:lnTo>
                  <a:lnTo>
                    <a:pt x="444500" y="130175"/>
                  </a:lnTo>
                  <a:lnTo>
                    <a:pt x="342900" y="0"/>
                  </a:lnTo>
                  <a:lnTo>
                    <a:pt x="177800" y="53975"/>
                  </a:lnTo>
                  <a:lnTo>
                    <a:pt x="47625" y="200025"/>
                  </a:lnTo>
                  <a:lnTo>
                    <a:pt x="0" y="368300"/>
                  </a:lnTo>
                  <a:lnTo>
                    <a:pt x="95250" y="450850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7845113" y="4452101"/>
              <a:ext cx="478854" cy="429626"/>
            </a:xfrm>
            <a:custGeom>
              <a:avLst/>
              <a:gdLst>
                <a:gd name="connsiteX0" fmla="*/ 0 w 339725"/>
                <a:gd name="connsiteY0" fmla="*/ 209550 h 304800"/>
                <a:gd name="connsiteX1" fmla="*/ 111125 w 339725"/>
                <a:gd name="connsiteY1" fmla="*/ 304800 h 304800"/>
                <a:gd name="connsiteX2" fmla="*/ 196850 w 339725"/>
                <a:gd name="connsiteY2" fmla="*/ 238125 h 304800"/>
                <a:gd name="connsiteX3" fmla="*/ 339725 w 339725"/>
                <a:gd name="connsiteY3" fmla="*/ 174625 h 304800"/>
                <a:gd name="connsiteX4" fmla="*/ 339725 w 339725"/>
                <a:gd name="connsiteY4" fmla="*/ 127000 h 304800"/>
                <a:gd name="connsiteX5" fmla="*/ 174625 w 339725"/>
                <a:gd name="connsiteY5" fmla="*/ 0 h 304800"/>
                <a:gd name="connsiteX6" fmla="*/ 44450 w 339725"/>
                <a:gd name="connsiteY6" fmla="*/ 38100 h 304800"/>
                <a:gd name="connsiteX7" fmla="*/ 0 w 339725"/>
                <a:gd name="connsiteY7" fmla="*/ 20955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725" h="304800">
                  <a:moveTo>
                    <a:pt x="0" y="209550"/>
                  </a:moveTo>
                  <a:lnTo>
                    <a:pt x="111125" y="304800"/>
                  </a:lnTo>
                  <a:lnTo>
                    <a:pt x="196850" y="238125"/>
                  </a:lnTo>
                  <a:lnTo>
                    <a:pt x="339725" y="174625"/>
                  </a:lnTo>
                  <a:lnTo>
                    <a:pt x="339725" y="127000"/>
                  </a:lnTo>
                  <a:lnTo>
                    <a:pt x="174625" y="0"/>
                  </a:lnTo>
                  <a:lnTo>
                    <a:pt x="44450" y="38100"/>
                  </a:lnTo>
                  <a:lnTo>
                    <a:pt x="0" y="209550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282543" y="4961101"/>
              <a:ext cx="352425" cy="273050"/>
            </a:xfrm>
            <a:custGeom>
              <a:avLst/>
              <a:gdLst>
                <a:gd name="connsiteX0" fmla="*/ 3175 w 352425"/>
                <a:gd name="connsiteY0" fmla="*/ 114300 h 273050"/>
                <a:gd name="connsiteX1" fmla="*/ 63500 w 352425"/>
                <a:gd name="connsiteY1" fmla="*/ 273050 h 273050"/>
                <a:gd name="connsiteX2" fmla="*/ 152400 w 352425"/>
                <a:gd name="connsiteY2" fmla="*/ 266700 h 273050"/>
                <a:gd name="connsiteX3" fmla="*/ 279400 w 352425"/>
                <a:gd name="connsiteY3" fmla="*/ 260350 h 273050"/>
                <a:gd name="connsiteX4" fmla="*/ 311150 w 352425"/>
                <a:gd name="connsiteY4" fmla="*/ 174625 h 273050"/>
                <a:gd name="connsiteX5" fmla="*/ 352425 w 352425"/>
                <a:gd name="connsiteY5" fmla="*/ 79375 h 273050"/>
                <a:gd name="connsiteX6" fmla="*/ 149225 w 352425"/>
                <a:gd name="connsiteY6" fmla="*/ 0 h 273050"/>
                <a:gd name="connsiteX7" fmla="*/ 0 w 352425"/>
                <a:gd name="connsiteY7" fmla="*/ 28575 h 273050"/>
                <a:gd name="connsiteX8" fmla="*/ 3175 w 352425"/>
                <a:gd name="connsiteY8" fmla="*/ 11430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25" h="273050">
                  <a:moveTo>
                    <a:pt x="3175" y="114300"/>
                  </a:moveTo>
                  <a:lnTo>
                    <a:pt x="63500" y="273050"/>
                  </a:lnTo>
                  <a:lnTo>
                    <a:pt x="152400" y="266700"/>
                  </a:lnTo>
                  <a:lnTo>
                    <a:pt x="279400" y="260350"/>
                  </a:lnTo>
                  <a:lnTo>
                    <a:pt x="311150" y="174625"/>
                  </a:lnTo>
                  <a:lnTo>
                    <a:pt x="352425" y="79375"/>
                  </a:lnTo>
                  <a:lnTo>
                    <a:pt x="149225" y="0"/>
                  </a:lnTo>
                  <a:lnTo>
                    <a:pt x="0" y="28575"/>
                  </a:lnTo>
                  <a:lnTo>
                    <a:pt x="3175" y="114300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8206468" y="4888076"/>
              <a:ext cx="381000" cy="488950"/>
            </a:xfrm>
            <a:custGeom>
              <a:avLst/>
              <a:gdLst>
                <a:gd name="connsiteX0" fmla="*/ 82550 w 381000"/>
                <a:gd name="connsiteY0" fmla="*/ 34925 h 488950"/>
                <a:gd name="connsiteX1" fmla="*/ 0 w 381000"/>
                <a:gd name="connsiteY1" fmla="*/ 327025 h 488950"/>
                <a:gd name="connsiteX2" fmla="*/ 50800 w 381000"/>
                <a:gd name="connsiteY2" fmla="*/ 488950 h 488950"/>
                <a:gd name="connsiteX3" fmla="*/ 209550 w 381000"/>
                <a:gd name="connsiteY3" fmla="*/ 441325 h 488950"/>
                <a:gd name="connsiteX4" fmla="*/ 288925 w 381000"/>
                <a:gd name="connsiteY4" fmla="*/ 358775 h 488950"/>
                <a:gd name="connsiteX5" fmla="*/ 381000 w 381000"/>
                <a:gd name="connsiteY5" fmla="*/ 161925 h 488950"/>
                <a:gd name="connsiteX6" fmla="*/ 228600 w 381000"/>
                <a:gd name="connsiteY6" fmla="*/ 0 h 488950"/>
                <a:gd name="connsiteX7" fmla="*/ 82550 w 381000"/>
                <a:gd name="connsiteY7" fmla="*/ 34925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488950">
                  <a:moveTo>
                    <a:pt x="82550" y="34925"/>
                  </a:moveTo>
                  <a:lnTo>
                    <a:pt x="0" y="327025"/>
                  </a:lnTo>
                  <a:lnTo>
                    <a:pt x="50800" y="488950"/>
                  </a:lnTo>
                  <a:lnTo>
                    <a:pt x="209550" y="441325"/>
                  </a:lnTo>
                  <a:lnTo>
                    <a:pt x="288925" y="358775"/>
                  </a:lnTo>
                  <a:lnTo>
                    <a:pt x="381000" y="161925"/>
                  </a:lnTo>
                  <a:lnTo>
                    <a:pt x="228600" y="0"/>
                  </a:lnTo>
                  <a:lnTo>
                    <a:pt x="82550" y="34925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6898368" y="4643601"/>
              <a:ext cx="400050" cy="384175"/>
            </a:xfrm>
            <a:custGeom>
              <a:avLst/>
              <a:gdLst>
                <a:gd name="connsiteX0" fmla="*/ 85725 w 400050"/>
                <a:gd name="connsiteY0" fmla="*/ 0 h 384175"/>
                <a:gd name="connsiteX1" fmla="*/ 0 w 400050"/>
                <a:gd name="connsiteY1" fmla="*/ 31750 h 384175"/>
                <a:gd name="connsiteX2" fmla="*/ 57150 w 400050"/>
                <a:gd name="connsiteY2" fmla="*/ 136525 h 384175"/>
                <a:gd name="connsiteX3" fmla="*/ 104775 w 400050"/>
                <a:gd name="connsiteY3" fmla="*/ 250825 h 384175"/>
                <a:gd name="connsiteX4" fmla="*/ 171450 w 400050"/>
                <a:gd name="connsiteY4" fmla="*/ 384175 h 384175"/>
                <a:gd name="connsiteX5" fmla="*/ 288925 w 400050"/>
                <a:gd name="connsiteY5" fmla="*/ 311150 h 384175"/>
                <a:gd name="connsiteX6" fmla="*/ 400050 w 400050"/>
                <a:gd name="connsiteY6" fmla="*/ 292100 h 384175"/>
                <a:gd name="connsiteX7" fmla="*/ 365125 w 400050"/>
                <a:gd name="connsiteY7" fmla="*/ 174625 h 384175"/>
                <a:gd name="connsiteX8" fmla="*/ 254000 w 400050"/>
                <a:gd name="connsiteY8" fmla="*/ 130175 h 384175"/>
                <a:gd name="connsiteX9" fmla="*/ 85725 w 400050"/>
                <a:gd name="connsiteY9" fmla="*/ 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384175">
                  <a:moveTo>
                    <a:pt x="85725" y="0"/>
                  </a:moveTo>
                  <a:lnTo>
                    <a:pt x="0" y="31750"/>
                  </a:lnTo>
                  <a:lnTo>
                    <a:pt x="57150" y="136525"/>
                  </a:lnTo>
                  <a:lnTo>
                    <a:pt x="104775" y="250825"/>
                  </a:lnTo>
                  <a:lnTo>
                    <a:pt x="171450" y="384175"/>
                  </a:lnTo>
                  <a:lnTo>
                    <a:pt x="288925" y="311150"/>
                  </a:lnTo>
                  <a:lnTo>
                    <a:pt x="400050" y="292100"/>
                  </a:lnTo>
                  <a:lnTo>
                    <a:pt x="365125" y="174625"/>
                  </a:lnTo>
                  <a:lnTo>
                    <a:pt x="254000" y="13017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7203168" y="5300826"/>
              <a:ext cx="241300" cy="298450"/>
            </a:xfrm>
            <a:custGeom>
              <a:avLst/>
              <a:gdLst>
                <a:gd name="connsiteX0" fmla="*/ 241300 w 241300"/>
                <a:gd name="connsiteY0" fmla="*/ 22225 h 298450"/>
                <a:gd name="connsiteX1" fmla="*/ 0 w 241300"/>
                <a:gd name="connsiteY1" fmla="*/ 0 h 298450"/>
                <a:gd name="connsiteX2" fmla="*/ 88900 w 241300"/>
                <a:gd name="connsiteY2" fmla="*/ 238125 h 298450"/>
                <a:gd name="connsiteX3" fmla="*/ 184150 w 241300"/>
                <a:gd name="connsiteY3" fmla="*/ 298450 h 298450"/>
                <a:gd name="connsiteX4" fmla="*/ 206375 w 241300"/>
                <a:gd name="connsiteY4" fmla="*/ 92075 h 298450"/>
                <a:gd name="connsiteX5" fmla="*/ 241300 w 241300"/>
                <a:gd name="connsiteY5" fmla="*/ 22225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00" h="298450">
                  <a:moveTo>
                    <a:pt x="241300" y="22225"/>
                  </a:moveTo>
                  <a:lnTo>
                    <a:pt x="0" y="0"/>
                  </a:lnTo>
                  <a:lnTo>
                    <a:pt x="88900" y="238125"/>
                  </a:lnTo>
                  <a:lnTo>
                    <a:pt x="184150" y="298450"/>
                  </a:lnTo>
                  <a:lnTo>
                    <a:pt x="206375" y="92075"/>
                  </a:lnTo>
                  <a:lnTo>
                    <a:pt x="241300" y="22225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7927068" y="4043526"/>
              <a:ext cx="460375" cy="355600"/>
            </a:xfrm>
            <a:custGeom>
              <a:avLst/>
              <a:gdLst>
                <a:gd name="connsiteX0" fmla="*/ 0 w 460375"/>
                <a:gd name="connsiteY0" fmla="*/ 346075 h 355600"/>
                <a:gd name="connsiteX1" fmla="*/ 180975 w 460375"/>
                <a:gd name="connsiteY1" fmla="*/ 307975 h 355600"/>
                <a:gd name="connsiteX2" fmla="*/ 276225 w 460375"/>
                <a:gd name="connsiteY2" fmla="*/ 339725 h 355600"/>
                <a:gd name="connsiteX3" fmla="*/ 371475 w 460375"/>
                <a:gd name="connsiteY3" fmla="*/ 355600 h 355600"/>
                <a:gd name="connsiteX4" fmla="*/ 460375 w 460375"/>
                <a:gd name="connsiteY4" fmla="*/ 215900 h 355600"/>
                <a:gd name="connsiteX5" fmla="*/ 406400 w 460375"/>
                <a:gd name="connsiteY5" fmla="*/ 15875 h 355600"/>
                <a:gd name="connsiteX6" fmla="*/ 203200 w 460375"/>
                <a:gd name="connsiteY6" fmla="*/ 0 h 355600"/>
                <a:gd name="connsiteX7" fmla="*/ 142875 w 460375"/>
                <a:gd name="connsiteY7" fmla="*/ 82550 h 355600"/>
                <a:gd name="connsiteX8" fmla="*/ 47625 w 460375"/>
                <a:gd name="connsiteY8" fmla="*/ 111125 h 355600"/>
                <a:gd name="connsiteX9" fmla="*/ 12700 w 460375"/>
                <a:gd name="connsiteY9" fmla="*/ 187325 h 355600"/>
                <a:gd name="connsiteX10" fmla="*/ 101600 w 460375"/>
                <a:gd name="connsiteY10" fmla="*/ 254000 h 355600"/>
                <a:gd name="connsiteX11" fmla="*/ 22225 w 460375"/>
                <a:gd name="connsiteY11" fmla="*/ 263525 h 355600"/>
                <a:gd name="connsiteX12" fmla="*/ 0 w 460375"/>
                <a:gd name="connsiteY12" fmla="*/ 346075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375" h="355600">
                  <a:moveTo>
                    <a:pt x="0" y="346075"/>
                  </a:moveTo>
                  <a:lnTo>
                    <a:pt x="180975" y="307975"/>
                  </a:lnTo>
                  <a:lnTo>
                    <a:pt x="276225" y="339725"/>
                  </a:lnTo>
                  <a:lnTo>
                    <a:pt x="371475" y="355600"/>
                  </a:lnTo>
                  <a:lnTo>
                    <a:pt x="460375" y="215900"/>
                  </a:lnTo>
                  <a:lnTo>
                    <a:pt x="406400" y="15875"/>
                  </a:lnTo>
                  <a:lnTo>
                    <a:pt x="203200" y="0"/>
                  </a:lnTo>
                  <a:lnTo>
                    <a:pt x="142875" y="82550"/>
                  </a:lnTo>
                  <a:lnTo>
                    <a:pt x="47625" y="111125"/>
                  </a:lnTo>
                  <a:lnTo>
                    <a:pt x="12700" y="187325"/>
                  </a:lnTo>
                  <a:lnTo>
                    <a:pt x="101600" y="254000"/>
                  </a:lnTo>
                  <a:lnTo>
                    <a:pt x="22225" y="263525"/>
                  </a:lnTo>
                  <a:lnTo>
                    <a:pt x="0" y="346075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uppieren 79"/>
            <p:cNvGrpSpPr/>
            <p:nvPr/>
          </p:nvGrpSpPr>
          <p:grpSpPr>
            <a:xfrm>
              <a:off x="6820906" y="4713405"/>
              <a:ext cx="220966" cy="241054"/>
              <a:chOff x="6592776" y="2598518"/>
              <a:chExt cx="499504" cy="544913"/>
            </a:xfrm>
          </p:grpSpPr>
          <p:sp>
            <p:nvSpPr>
              <p:cNvPr id="55" name="Flussdiagramm: Magnetplattenspeicher 54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57" name="Rechteck 56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Rechteck 57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6" name="Gruppieren 84"/>
            <p:cNvGrpSpPr/>
            <p:nvPr/>
          </p:nvGrpSpPr>
          <p:grpSpPr>
            <a:xfrm>
              <a:off x="6826151" y="4315709"/>
              <a:ext cx="220966" cy="241054"/>
              <a:chOff x="6592776" y="2598518"/>
              <a:chExt cx="499504" cy="544913"/>
            </a:xfrm>
          </p:grpSpPr>
          <p:sp>
            <p:nvSpPr>
              <p:cNvPr id="51" name="Flussdiagramm: Magnetplattenspeicher 50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2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53" name="Rechteck 52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hteck 53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7" name="Gruppieren 45"/>
            <p:cNvGrpSpPr/>
            <p:nvPr/>
          </p:nvGrpSpPr>
          <p:grpSpPr>
            <a:xfrm>
              <a:off x="8200211" y="4035634"/>
              <a:ext cx="220966" cy="241054"/>
              <a:chOff x="6592776" y="2598518"/>
              <a:chExt cx="499504" cy="544913"/>
            </a:xfrm>
          </p:grpSpPr>
          <p:sp>
            <p:nvSpPr>
              <p:cNvPr id="47" name="Flussdiagramm: Magnetplattenspeicher 46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8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49" name="Rechteck 48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8" name="Gruppieren 89"/>
            <p:cNvGrpSpPr/>
            <p:nvPr/>
          </p:nvGrpSpPr>
          <p:grpSpPr>
            <a:xfrm>
              <a:off x="8509895" y="4376628"/>
              <a:ext cx="220966" cy="241054"/>
              <a:chOff x="6592776" y="2598518"/>
              <a:chExt cx="499504" cy="544913"/>
            </a:xfrm>
          </p:grpSpPr>
          <p:sp>
            <p:nvSpPr>
              <p:cNvPr id="43" name="Flussdiagramm: Magnetplattenspeicher 42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4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45" name="Rechteck 44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Rechteck 45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9" name="Gruppieren 94"/>
            <p:cNvGrpSpPr/>
            <p:nvPr/>
          </p:nvGrpSpPr>
          <p:grpSpPr>
            <a:xfrm>
              <a:off x="8142893" y="4565096"/>
              <a:ext cx="220966" cy="241054"/>
              <a:chOff x="6592776" y="2598518"/>
              <a:chExt cx="499504" cy="544913"/>
            </a:xfrm>
          </p:grpSpPr>
          <p:sp>
            <p:nvSpPr>
              <p:cNvPr id="39" name="Flussdiagramm: Magnetplattenspeicher 38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0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41" name="Rechteck 40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hteck 41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0" name="Gruppieren 99"/>
            <p:cNvGrpSpPr/>
            <p:nvPr/>
          </p:nvGrpSpPr>
          <p:grpSpPr>
            <a:xfrm>
              <a:off x="8407139" y="5078485"/>
              <a:ext cx="220966" cy="241054"/>
              <a:chOff x="6592776" y="2598518"/>
              <a:chExt cx="499504" cy="544913"/>
            </a:xfrm>
          </p:grpSpPr>
          <p:sp>
            <p:nvSpPr>
              <p:cNvPr id="35" name="Flussdiagramm: Magnetplattenspeicher 34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37" name="Rechteck 36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echteck 37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1" name="Gruppieren 104"/>
            <p:cNvGrpSpPr/>
            <p:nvPr/>
          </p:nvGrpSpPr>
          <p:grpSpPr>
            <a:xfrm>
              <a:off x="7226126" y="5026312"/>
              <a:ext cx="220966" cy="241054"/>
              <a:chOff x="6592776" y="2598518"/>
              <a:chExt cx="499504" cy="544913"/>
            </a:xfrm>
          </p:grpSpPr>
          <p:sp>
            <p:nvSpPr>
              <p:cNvPr id="31" name="Flussdiagramm: Magnetplattenspeicher 30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2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33" name="Rechteck 32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" name="Gruppieren 109"/>
            <p:cNvGrpSpPr/>
            <p:nvPr/>
          </p:nvGrpSpPr>
          <p:grpSpPr>
            <a:xfrm>
              <a:off x="7165068" y="5461287"/>
              <a:ext cx="220966" cy="241054"/>
              <a:chOff x="6592776" y="2598518"/>
              <a:chExt cx="499504" cy="544913"/>
            </a:xfrm>
          </p:grpSpPr>
          <p:sp>
            <p:nvSpPr>
              <p:cNvPr id="27" name="Flussdiagramm: Magnetplattenspeicher 26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29" name="Rechteck 28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hteck 29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61" name="Freihandform 60"/>
          <p:cNvSpPr/>
          <p:nvPr/>
        </p:nvSpPr>
        <p:spPr>
          <a:xfrm>
            <a:off x="6449916" y="3679826"/>
            <a:ext cx="693957" cy="940463"/>
          </a:xfrm>
          <a:custGeom>
            <a:avLst/>
            <a:gdLst>
              <a:gd name="connsiteX0" fmla="*/ 335280 w 381000"/>
              <a:gd name="connsiteY0" fmla="*/ 1036320 h 1036320"/>
              <a:gd name="connsiteX1" fmla="*/ 7620 w 381000"/>
              <a:gd name="connsiteY1" fmla="*/ 457200 h 1036320"/>
              <a:gd name="connsiteX2" fmla="*/ 381000 w 381000"/>
              <a:gd name="connsiteY2" fmla="*/ 0 h 1036320"/>
              <a:gd name="connsiteX0" fmla="*/ 192867 w 409483"/>
              <a:gd name="connsiteY0" fmla="*/ 894109 h 894109"/>
              <a:gd name="connsiteX1" fmla="*/ 36103 w 409483"/>
              <a:gd name="connsiteY1" fmla="*/ 457200 h 894109"/>
              <a:gd name="connsiteX2" fmla="*/ 409483 w 409483"/>
              <a:gd name="connsiteY2" fmla="*/ 0 h 894109"/>
              <a:gd name="connsiteX0" fmla="*/ 234904 w 703740"/>
              <a:gd name="connsiteY0" fmla="*/ 909348 h 909348"/>
              <a:gd name="connsiteX1" fmla="*/ 78140 w 703740"/>
              <a:gd name="connsiteY1" fmla="*/ 472439 h 909348"/>
              <a:gd name="connsiteX2" fmla="*/ 703740 w 703740"/>
              <a:gd name="connsiteY2" fmla="*/ 0 h 909348"/>
              <a:gd name="connsiteX0" fmla="*/ 234903 w 703739"/>
              <a:gd name="connsiteY0" fmla="*/ 909348 h 909348"/>
              <a:gd name="connsiteX1" fmla="*/ 78139 w 703739"/>
              <a:gd name="connsiteY1" fmla="*/ 472439 h 909348"/>
              <a:gd name="connsiteX2" fmla="*/ 703739 w 703739"/>
              <a:gd name="connsiteY2" fmla="*/ 0 h 909348"/>
              <a:gd name="connsiteX0" fmla="*/ 272804 w 969039"/>
              <a:gd name="connsiteY0" fmla="*/ 909348 h 909348"/>
              <a:gd name="connsiteX1" fmla="*/ 116040 w 969039"/>
              <a:gd name="connsiteY1" fmla="*/ 472439 h 909348"/>
              <a:gd name="connsiteX2" fmla="*/ 969039 w 969039"/>
              <a:gd name="connsiteY2" fmla="*/ 0 h 909348"/>
              <a:gd name="connsiteX0" fmla="*/ 276093 w 992069"/>
              <a:gd name="connsiteY0" fmla="*/ 934748 h 934748"/>
              <a:gd name="connsiteX1" fmla="*/ 119329 w 992069"/>
              <a:gd name="connsiteY1" fmla="*/ 497839 h 934748"/>
              <a:gd name="connsiteX2" fmla="*/ 992069 w 992069"/>
              <a:gd name="connsiteY2" fmla="*/ 0 h 934748"/>
              <a:gd name="connsiteX0" fmla="*/ 259452 w 875582"/>
              <a:gd name="connsiteY0" fmla="*/ 940462 h 940462"/>
              <a:gd name="connsiteX1" fmla="*/ 102688 w 875582"/>
              <a:gd name="connsiteY1" fmla="*/ 503553 h 940462"/>
              <a:gd name="connsiteX2" fmla="*/ 875582 w 875582"/>
              <a:gd name="connsiteY2" fmla="*/ 0 h 940462"/>
              <a:gd name="connsiteX0" fmla="*/ 217254 w 833384"/>
              <a:gd name="connsiteY0" fmla="*/ 940462 h 940462"/>
              <a:gd name="connsiteX1" fmla="*/ 102688 w 833384"/>
              <a:gd name="connsiteY1" fmla="*/ 591729 h 940462"/>
              <a:gd name="connsiteX2" fmla="*/ 833384 w 833384"/>
              <a:gd name="connsiteY2" fmla="*/ 0 h 940462"/>
              <a:gd name="connsiteX0" fmla="*/ 217254 w 833384"/>
              <a:gd name="connsiteY0" fmla="*/ 940462 h 940462"/>
              <a:gd name="connsiteX1" fmla="*/ 102688 w 833384"/>
              <a:gd name="connsiteY1" fmla="*/ 591729 h 940462"/>
              <a:gd name="connsiteX2" fmla="*/ 833384 w 833384"/>
              <a:gd name="connsiteY2" fmla="*/ 0 h 940462"/>
              <a:gd name="connsiteX0" fmla="*/ 217254 w 833384"/>
              <a:gd name="connsiteY0" fmla="*/ 940462 h 940462"/>
              <a:gd name="connsiteX1" fmla="*/ 102688 w 833384"/>
              <a:gd name="connsiteY1" fmla="*/ 591729 h 940462"/>
              <a:gd name="connsiteX2" fmla="*/ 833384 w 833384"/>
              <a:gd name="connsiteY2" fmla="*/ 0 h 940462"/>
              <a:gd name="connsiteX0" fmla="*/ 69367 w 862962"/>
              <a:gd name="connsiteY0" fmla="*/ 940463 h 940463"/>
              <a:gd name="connsiteX1" fmla="*/ 132266 w 862962"/>
              <a:gd name="connsiteY1" fmla="*/ 591729 h 940463"/>
              <a:gd name="connsiteX2" fmla="*/ 862962 w 862962"/>
              <a:gd name="connsiteY2" fmla="*/ 0 h 9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2962" h="940463">
                <a:moveTo>
                  <a:pt x="69367" y="940463"/>
                </a:moveTo>
                <a:cubicBezTo>
                  <a:pt x="14993" y="890386"/>
                  <a:pt x="0" y="748473"/>
                  <a:pt x="132266" y="591729"/>
                </a:cubicBezTo>
                <a:cubicBezTo>
                  <a:pt x="264532" y="434985"/>
                  <a:pt x="662683" y="148665"/>
                  <a:pt x="862962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ihandform 61"/>
          <p:cNvSpPr/>
          <p:nvPr/>
        </p:nvSpPr>
        <p:spPr>
          <a:xfrm>
            <a:off x="6032939" y="3679825"/>
            <a:ext cx="472760" cy="1469926"/>
          </a:xfrm>
          <a:custGeom>
            <a:avLst/>
            <a:gdLst>
              <a:gd name="connsiteX0" fmla="*/ 607060 w 607060"/>
              <a:gd name="connsiteY0" fmla="*/ 1455420 h 1455420"/>
              <a:gd name="connsiteX1" fmla="*/ 58420 w 607060"/>
              <a:gd name="connsiteY1" fmla="*/ 967740 h 1455420"/>
              <a:gd name="connsiteX2" fmla="*/ 256540 w 607060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63351 w 563351"/>
              <a:gd name="connsiteY0" fmla="*/ 1486534 h 1486534"/>
              <a:gd name="connsiteX1" fmla="*/ 14711 w 563351"/>
              <a:gd name="connsiteY1" fmla="*/ 998854 h 1486534"/>
              <a:gd name="connsiteX2" fmla="*/ 475085 w 563351"/>
              <a:gd name="connsiteY2" fmla="*/ 0 h 1486534"/>
              <a:gd name="connsiteX0" fmla="*/ 398443 w 472760"/>
              <a:gd name="connsiteY0" fmla="*/ 1469926 h 1469926"/>
              <a:gd name="connsiteX1" fmla="*/ 12386 w 472760"/>
              <a:gd name="connsiteY1" fmla="*/ 998854 h 1469926"/>
              <a:gd name="connsiteX2" fmla="*/ 472760 w 472760"/>
              <a:gd name="connsiteY2" fmla="*/ 0 h 14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760" h="1469926">
                <a:moveTo>
                  <a:pt x="398443" y="1469926"/>
                </a:moveTo>
                <a:cubicBezTo>
                  <a:pt x="153333" y="1347371"/>
                  <a:pt x="0" y="1243842"/>
                  <a:pt x="12386" y="998854"/>
                </a:cubicBezTo>
                <a:cubicBezTo>
                  <a:pt x="24772" y="753866"/>
                  <a:pt x="224261" y="366598"/>
                  <a:pt x="47276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ihandform 62"/>
          <p:cNvSpPr/>
          <p:nvPr/>
        </p:nvSpPr>
        <p:spPr>
          <a:xfrm>
            <a:off x="7788398" y="3689348"/>
            <a:ext cx="495111" cy="697779"/>
          </a:xfrm>
          <a:custGeom>
            <a:avLst/>
            <a:gdLst>
              <a:gd name="connsiteX0" fmla="*/ 106680 w 246380"/>
              <a:gd name="connsiteY0" fmla="*/ 601980 h 601980"/>
              <a:gd name="connsiteX1" fmla="*/ 228600 w 246380"/>
              <a:gd name="connsiteY1" fmla="*/ 327660 h 601980"/>
              <a:gd name="connsiteX2" fmla="*/ 0 w 246380"/>
              <a:gd name="connsiteY2" fmla="*/ 0 h 601980"/>
              <a:gd name="connsiteX0" fmla="*/ 282355 w 451334"/>
              <a:gd name="connsiteY0" fmla="*/ 640080 h 640080"/>
              <a:gd name="connsiteX1" fmla="*/ 404275 w 451334"/>
              <a:gd name="connsiteY1" fmla="*/ 365760 h 640080"/>
              <a:gd name="connsiteX2" fmla="*/ 0 w 451334"/>
              <a:gd name="connsiteY2" fmla="*/ 0 h 640080"/>
              <a:gd name="connsiteX0" fmla="*/ 367030 w 550122"/>
              <a:gd name="connsiteY0" fmla="*/ 671195 h 671195"/>
              <a:gd name="connsiteX1" fmla="*/ 488950 w 550122"/>
              <a:gd name="connsiteY1" fmla="*/ 396875 h 671195"/>
              <a:gd name="connsiteX2" fmla="*/ 0 w 550122"/>
              <a:gd name="connsiteY2" fmla="*/ 0 h 671195"/>
              <a:gd name="connsiteX0" fmla="*/ 367030 w 436880"/>
              <a:gd name="connsiteY0" fmla="*/ 671195 h 671195"/>
              <a:gd name="connsiteX1" fmla="*/ 349250 w 436880"/>
              <a:gd name="connsiteY1" fmla="*/ 374650 h 671195"/>
              <a:gd name="connsiteX2" fmla="*/ 0 w 436880"/>
              <a:gd name="connsiteY2" fmla="*/ 0 h 671195"/>
              <a:gd name="connsiteX0" fmla="*/ 446405 w 516255"/>
              <a:gd name="connsiteY0" fmla="*/ 674371 h 674371"/>
              <a:gd name="connsiteX1" fmla="*/ 428625 w 516255"/>
              <a:gd name="connsiteY1" fmla="*/ 377826 h 674371"/>
              <a:gd name="connsiteX2" fmla="*/ 0 w 516255"/>
              <a:gd name="connsiteY2" fmla="*/ 0 h 674371"/>
              <a:gd name="connsiteX0" fmla="*/ 310017 w 480294"/>
              <a:gd name="connsiteY0" fmla="*/ 710479 h 710479"/>
              <a:gd name="connsiteX1" fmla="*/ 428625 w 480294"/>
              <a:gd name="connsiteY1" fmla="*/ 377826 h 710479"/>
              <a:gd name="connsiteX2" fmla="*/ 0 w 480294"/>
              <a:gd name="connsiteY2" fmla="*/ 0 h 710479"/>
              <a:gd name="connsiteX0" fmla="*/ 405267 w 591419"/>
              <a:gd name="connsiteY0" fmla="*/ 704129 h 704129"/>
              <a:gd name="connsiteX1" fmla="*/ 523875 w 591419"/>
              <a:gd name="connsiteY1" fmla="*/ 371476 h 704129"/>
              <a:gd name="connsiteX2" fmla="*/ 0 w 591419"/>
              <a:gd name="connsiteY2" fmla="*/ 0 h 704129"/>
              <a:gd name="connsiteX0" fmla="*/ 322717 w 495111"/>
              <a:gd name="connsiteY0" fmla="*/ 697779 h 697779"/>
              <a:gd name="connsiteX1" fmla="*/ 441325 w 495111"/>
              <a:gd name="connsiteY1" fmla="*/ 365126 h 697779"/>
              <a:gd name="connsiteX2" fmla="*/ 0 w 495111"/>
              <a:gd name="connsiteY2" fmla="*/ 0 h 69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111" h="697779">
                <a:moveTo>
                  <a:pt x="322717" y="697779"/>
                </a:moveTo>
                <a:cubicBezTo>
                  <a:pt x="392567" y="610784"/>
                  <a:pt x="495111" y="481422"/>
                  <a:pt x="441325" y="365126"/>
                </a:cubicBezTo>
                <a:cubicBezTo>
                  <a:pt x="387539" y="248830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ihandform 63"/>
          <p:cNvSpPr/>
          <p:nvPr/>
        </p:nvSpPr>
        <p:spPr>
          <a:xfrm>
            <a:off x="8385297" y="3682364"/>
            <a:ext cx="298546" cy="1054736"/>
          </a:xfrm>
          <a:custGeom>
            <a:avLst/>
            <a:gdLst>
              <a:gd name="connsiteX0" fmla="*/ 175260 w 356870"/>
              <a:gd name="connsiteY0" fmla="*/ 1043940 h 1043940"/>
              <a:gd name="connsiteX1" fmla="*/ 327660 w 356870"/>
              <a:gd name="connsiteY1" fmla="*/ 655320 h 1043940"/>
              <a:gd name="connsiteX2" fmla="*/ 0 w 356870"/>
              <a:gd name="connsiteY2" fmla="*/ 0 h 1043940"/>
              <a:gd name="connsiteX0" fmla="*/ 115570 w 287232"/>
              <a:gd name="connsiteY0" fmla="*/ 1074797 h 1074797"/>
              <a:gd name="connsiteX1" fmla="*/ 267970 w 287232"/>
              <a:gd name="connsiteY1" fmla="*/ 686177 h 1074797"/>
              <a:gd name="connsiteX2" fmla="*/ 0 w 287232"/>
              <a:gd name="connsiteY2" fmla="*/ 0 h 1074797"/>
              <a:gd name="connsiteX0" fmla="*/ 115570 w 287232"/>
              <a:gd name="connsiteY0" fmla="*/ 1089025 h 1089025"/>
              <a:gd name="connsiteX1" fmla="*/ 267970 w 287232"/>
              <a:gd name="connsiteY1" fmla="*/ 700405 h 1089025"/>
              <a:gd name="connsiteX2" fmla="*/ 0 w 287232"/>
              <a:gd name="connsiteY2" fmla="*/ 0 h 1089025"/>
              <a:gd name="connsiteX0" fmla="*/ 220345 w 409469"/>
              <a:gd name="connsiteY0" fmla="*/ 1095375 h 1095375"/>
              <a:gd name="connsiteX1" fmla="*/ 372745 w 409469"/>
              <a:gd name="connsiteY1" fmla="*/ 706755 h 1095375"/>
              <a:gd name="connsiteX2" fmla="*/ 0 w 409469"/>
              <a:gd name="connsiteY2" fmla="*/ 0 h 1095375"/>
              <a:gd name="connsiteX0" fmla="*/ 67961 w 384072"/>
              <a:gd name="connsiteY0" fmla="*/ 1060363 h 1060363"/>
              <a:gd name="connsiteX1" fmla="*/ 372745 w 384072"/>
              <a:gd name="connsiteY1" fmla="*/ 706755 h 1060363"/>
              <a:gd name="connsiteX2" fmla="*/ 0 w 384072"/>
              <a:gd name="connsiteY2" fmla="*/ 0 h 1060363"/>
              <a:gd name="connsiteX0" fmla="*/ 67961 w 384072"/>
              <a:gd name="connsiteY0" fmla="*/ 1060363 h 1060363"/>
              <a:gd name="connsiteX1" fmla="*/ 372745 w 384072"/>
              <a:gd name="connsiteY1" fmla="*/ 706755 h 1060363"/>
              <a:gd name="connsiteX2" fmla="*/ 0 w 384072"/>
              <a:gd name="connsiteY2" fmla="*/ 0 h 1060363"/>
              <a:gd name="connsiteX0" fmla="*/ 67961 w 302485"/>
              <a:gd name="connsiteY0" fmla="*/ 1060363 h 1060363"/>
              <a:gd name="connsiteX1" fmla="*/ 291158 w 302485"/>
              <a:gd name="connsiteY1" fmla="*/ 538724 h 1060363"/>
              <a:gd name="connsiteX2" fmla="*/ 0 w 302485"/>
              <a:gd name="connsiteY2" fmla="*/ 0 h 1060363"/>
              <a:gd name="connsiteX0" fmla="*/ 44327 w 298546"/>
              <a:gd name="connsiteY0" fmla="*/ 1054736 h 1054736"/>
              <a:gd name="connsiteX1" fmla="*/ 291158 w 298546"/>
              <a:gd name="connsiteY1" fmla="*/ 538724 h 1054736"/>
              <a:gd name="connsiteX2" fmla="*/ 0 w 298546"/>
              <a:gd name="connsiteY2" fmla="*/ 0 h 10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546" h="1054736">
                <a:moveTo>
                  <a:pt x="44327" y="1054736"/>
                </a:moveTo>
                <a:cubicBezTo>
                  <a:pt x="138901" y="983936"/>
                  <a:pt x="298546" y="714513"/>
                  <a:pt x="291158" y="538724"/>
                </a:cubicBezTo>
                <a:cubicBezTo>
                  <a:pt x="283770" y="362935"/>
                  <a:pt x="149225" y="24066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hteck 83"/>
          <p:cNvSpPr/>
          <p:nvPr/>
        </p:nvSpPr>
        <p:spPr>
          <a:xfrm>
            <a:off x="6321103" y="1340768"/>
            <a:ext cx="437788" cy="72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Freihandform 86"/>
          <p:cNvSpPr/>
          <p:nvPr/>
        </p:nvSpPr>
        <p:spPr>
          <a:xfrm>
            <a:off x="6700644" y="1324610"/>
            <a:ext cx="762000" cy="420370"/>
          </a:xfrm>
          <a:custGeom>
            <a:avLst/>
            <a:gdLst>
              <a:gd name="connsiteX0" fmla="*/ 0 w 762000"/>
              <a:gd name="connsiteY0" fmla="*/ 46990 h 420370"/>
              <a:gd name="connsiteX1" fmla="*/ 480060 w 762000"/>
              <a:gd name="connsiteY1" fmla="*/ 62230 h 420370"/>
              <a:gd name="connsiteX2" fmla="*/ 762000 w 762000"/>
              <a:gd name="connsiteY2" fmla="*/ 420370 h 42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420370">
                <a:moveTo>
                  <a:pt x="0" y="46990"/>
                </a:moveTo>
                <a:cubicBezTo>
                  <a:pt x="176530" y="23495"/>
                  <a:pt x="353060" y="0"/>
                  <a:pt x="480060" y="62230"/>
                </a:cubicBezTo>
                <a:cubicBezTo>
                  <a:pt x="607060" y="124460"/>
                  <a:pt x="684530" y="272415"/>
                  <a:pt x="762000" y="42037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ihandform 77"/>
          <p:cNvSpPr/>
          <p:nvPr/>
        </p:nvSpPr>
        <p:spPr>
          <a:xfrm>
            <a:off x="6000161" y="3685451"/>
            <a:ext cx="939583" cy="1469926"/>
          </a:xfrm>
          <a:custGeom>
            <a:avLst/>
            <a:gdLst>
              <a:gd name="connsiteX0" fmla="*/ 607060 w 607060"/>
              <a:gd name="connsiteY0" fmla="*/ 1455420 h 1455420"/>
              <a:gd name="connsiteX1" fmla="*/ 58420 w 607060"/>
              <a:gd name="connsiteY1" fmla="*/ 967740 h 1455420"/>
              <a:gd name="connsiteX2" fmla="*/ 256540 w 607060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63351 w 563351"/>
              <a:gd name="connsiteY0" fmla="*/ 1486534 h 1486534"/>
              <a:gd name="connsiteX1" fmla="*/ 14711 w 563351"/>
              <a:gd name="connsiteY1" fmla="*/ 998854 h 1486534"/>
              <a:gd name="connsiteX2" fmla="*/ 475085 w 563351"/>
              <a:gd name="connsiteY2" fmla="*/ 0 h 1486534"/>
              <a:gd name="connsiteX0" fmla="*/ 398443 w 472760"/>
              <a:gd name="connsiteY0" fmla="*/ 1469926 h 1469926"/>
              <a:gd name="connsiteX1" fmla="*/ 12386 w 472760"/>
              <a:gd name="connsiteY1" fmla="*/ 998854 h 1469926"/>
              <a:gd name="connsiteX2" fmla="*/ 472760 w 472760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31219 w 939583"/>
              <a:gd name="connsiteY0" fmla="*/ 1469926 h 1469926"/>
              <a:gd name="connsiteX1" fmla="*/ 84727 w 939583"/>
              <a:gd name="connsiteY1" fmla="*/ 934838 h 1469926"/>
              <a:gd name="connsiteX2" fmla="*/ 939583 w 939583"/>
              <a:gd name="connsiteY2" fmla="*/ 0 h 14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583" h="1469926">
                <a:moveTo>
                  <a:pt x="431219" y="1469926"/>
                </a:moveTo>
                <a:cubicBezTo>
                  <a:pt x="186109" y="1347371"/>
                  <a:pt x="0" y="1179826"/>
                  <a:pt x="84727" y="934838"/>
                </a:cubicBezTo>
                <a:cubicBezTo>
                  <a:pt x="169454" y="689850"/>
                  <a:pt x="545211" y="252082"/>
                  <a:pt x="939583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ihandform 81"/>
          <p:cNvSpPr/>
          <p:nvPr/>
        </p:nvSpPr>
        <p:spPr>
          <a:xfrm>
            <a:off x="7280398" y="3689348"/>
            <a:ext cx="990265" cy="697779"/>
          </a:xfrm>
          <a:custGeom>
            <a:avLst/>
            <a:gdLst>
              <a:gd name="connsiteX0" fmla="*/ 106680 w 246380"/>
              <a:gd name="connsiteY0" fmla="*/ 601980 h 601980"/>
              <a:gd name="connsiteX1" fmla="*/ 228600 w 246380"/>
              <a:gd name="connsiteY1" fmla="*/ 327660 h 601980"/>
              <a:gd name="connsiteX2" fmla="*/ 0 w 246380"/>
              <a:gd name="connsiteY2" fmla="*/ 0 h 601980"/>
              <a:gd name="connsiteX0" fmla="*/ 282355 w 451334"/>
              <a:gd name="connsiteY0" fmla="*/ 640080 h 640080"/>
              <a:gd name="connsiteX1" fmla="*/ 404275 w 451334"/>
              <a:gd name="connsiteY1" fmla="*/ 365760 h 640080"/>
              <a:gd name="connsiteX2" fmla="*/ 0 w 451334"/>
              <a:gd name="connsiteY2" fmla="*/ 0 h 640080"/>
              <a:gd name="connsiteX0" fmla="*/ 367030 w 550122"/>
              <a:gd name="connsiteY0" fmla="*/ 671195 h 671195"/>
              <a:gd name="connsiteX1" fmla="*/ 488950 w 550122"/>
              <a:gd name="connsiteY1" fmla="*/ 396875 h 671195"/>
              <a:gd name="connsiteX2" fmla="*/ 0 w 550122"/>
              <a:gd name="connsiteY2" fmla="*/ 0 h 671195"/>
              <a:gd name="connsiteX0" fmla="*/ 367030 w 436880"/>
              <a:gd name="connsiteY0" fmla="*/ 671195 h 671195"/>
              <a:gd name="connsiteX1" fmla="*/ 349250 w 436880"/>
              <a:gd name="connsiteY1" fmla="*/ 374650 h 671195"/>
              <a:gd name="connsiteX2" fmla="*/ 0 w 436880"/>
              <a:gd name="connsiteY2" fmla="*/ 0 h 671195"/>
              <a:gd name="connsiteX0" fmla="*/ 446405 w 516255"/>
              <a:gd name="connsiteY0" fmla="*/ 674371 h 674371"/>
              <a:gd name="connsiteX1" fmla="*/ 428625 w 516255"/>
              <a:gd name="connsiteY1" fmla="*/ 377826 h 674371"/>
              <a:gd name="connsiteX2" fmla="*/ 0 w 516255"/>
              <a:gd name="connsiteY2" fmla="*/ 0 h 674371"/>
              <a:gd name="connsiteX0" fmla="*/ 310017 w 480294"/>
              <a:gd name="connsiteY0" fmla="*/ 710479 h 710479"/>
              <a:gd name="connsiteX1" fmla="*/ 428625 w 480294"/>
              <a:gd name="connsiteY1" fmla="*/ 377826 h 710479"/>
              <a:gd name="connsiteX2" fmla="*/ 0 w 480294"/>
              <a:gd name="connsiteY2" fmla="*/ 0 h 710479"/>
              <a:gd name="connsiteX0" fmla="*/ 786267 w 1035919"/>
              <a:gd name="connsiteY0" fmla="*/ 691429 h 691429"/>
              <a:gd name="connsiteX1" fmla="*/ 904875 w 1035919"/>
              <a:gd name="connsiteY1" fmla="*/ 358776 h 691429"/>
              <a:gd name="connsiteX2" fmla="*/ 0 w 1035919"/>
              <a:gd name="connsiteY2" fmla="*/ 0 h 691429"/>
              <a:gd name="connsiteX0" fmla="*/ 786267 w 930998"/>
              <a:gd name="connsiteY0" fmla="*/ 691429 h 691429"/>
              <a:gd name="connsiteX1" fmla="*/ 799954 w 930998"/>
              <a:gd name="connsiteY1" fmla="*/ 333160 h 691429"/>
              <a:gd name="connsiteX2" fmla="*/ 0 w 930998"/>
              <a:gd name="connsiteY2" fmla="*/ 0 h 691429"/>
              <a:gd name="connsiteX0" fmla="*/ 837067 w 990265"/>
              <a:gd name="connsiteY0" fmla="*/ 697779 h 697779"/>
              <a:gd name="connsiteX1" fmla="*/ 850754 w 990265"/>
              <a:gd name="connsiteY1" fmla="*/ 339510 h 697779"/>
              <a:gd name="connsiteX2" fmla="*/ 0 w 990265"/>
              <a:gd name="connsiteY2" fmla="*/ 0 h 69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265" h="697779">
                <a:moveTo>
                  <a:pt x="837067" y="697779"/>
                </a:moveTo>
                <a:cubicBezTo>
                  <a:pt x="906917" y="610784"/>
                  <a:pt x="990265" y="455806"/>
                  <a:pt x="850754" y="339510"/>
                </a:cubicBezTo>
                <a:cubicBezTo>
                  <a:pt x="711243" y="223214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Freihandform 85"/>
          <p:cNvSpPr/>
          <p:nvPr/>
        </p:nvSpPr>
        <p:spPr>
          <a:xfrm>
            <a:off x="8113299" y="3682364"/>
            <a:ext cx="216303" cy="710389"/>
          </a:xfrm>
          <a:custGeom>
            <a:avLst/>
            <a:gdLst>
              <a:gd name="connsiteX0" fmla="*/ 106680 w 246380"/>
              <a:gd name="connsiteY0" fmla="*/ 601980 h 601980"/>
              <a:gd name="connsiteX1" fmla="*/ 228600 w 246380"/>
              <a:gd name="connsiteY1" fmla="*/ 327660 h 601980"/>
              <a:gd name="connsiteX2" fmla="*/ 0 w 246380"/>
              <a:gd name="connsiteY2" fmla="*/ 0 h 601980"/>
              <a:gd name="connsiteX0" fmla="*/ 282355 w 451334"/>
              <a:gd name="connsiteY0" fmla="*/ 640080 h 640080"/>
              <a:gd name="connsiteX1" fmla="*/ 404275 w 451334"/>
              <a:gd name="connsiteY1" fmla="*/ 365760 h 640080"/>
              <a:gd name="connsiteX2" fmla="*/ 0 w 451334"/>
              <a:gd name="connsiteY2" fmla="*/ 0 h 640080"/>
              <a:gd name="connsiteX0" fmla="*/ 367030 w 550122"/>
              <a:gd name="connsiteY0" fmla="*/ 671195 h 671195"/>
              <a:gd name="connsiteX1" fmla="*/ 488950 w 550122"/>
              <a:gd name="connsiteY1" fmla="*/ 396875 h 671195"/>
              <a:gd name="connsiteX2" fmla="*/ 0 w 550122"/>
              <a:gd name="connsiteY2" fmla="*/ 0 h 671195"/>
              <a:gd name="connsiteX0" fmla="*/ 367030 w 436880"/>
              <a:gd name="connsiteY0" fmla="*/ 671195 h 671195"/>
              <a:gd name="connsiteX1" fmla="*/ 349250 w 436880"/>
              <a:gd name="connsiteY1" fmla="*/ 374650 h 671195"/>
              <a:gd name="connsiteX2" fmla="*/ 0 w 436880"/>
              <a:gd name="connsiteY2" fmla="*/ 0 h 671195"/>
              <a:gd name="connsiteX0" fmla="*/ 446405 w 516255"/>
              <a:gd name="connsiteY0" fmla="*/ 674371 h 674371"/>
              <a:gd name="connsiteX1" fmla="*/ 428625 w 516255"/>
              <a:gd name="connsiteY1" fmla="*/ 377826 h 674371"/>
              <a:gd name="connsiteX2" fmla="*/ 0 w 516255"/>
              <a:gd name="connsiteY2" fmla="*/ 0 h 674371"/>
              <a:gd name="connsiteX0" fmla="*/ 310017 w 480294"/>
              <a:gd name="connsiteY0" fmla="*/ 710479 h 710479"/>
              <a:gd name="connsiteX1" fmla="*/ 428625 w 480294"/>
              <a:gd name="connsiteY1" fmla="*/ 377826 h 710479"/>
              <a:gd name="connsiteX2" fmla="*/ 0 w 480294"/>
              <a:gd name="connsiteY2" fmla="*/ 0 h 710479"/>
              <a:gd name="connsiteX0" fmla="*/ 405267 w 591419"/>
              <a:gd name="connsiteY0" fmla="*/ 704129 h 704129"/>
              <a:gd name="connsiteX1" fmla="*/ 523875 w 591419"/>
              <a:gd name="connsiteY1" fmla="*/ 371476 h 704129"/>
              <a:gd name="connsiteX2" fmla="*/ 0 w 591419"/>
              <a:gd name="connsiteY2" fmla="*/ 0 h 704129"/>
              <a:gd name="connsiteX0" fmla="*/ 0 w 148898"/>
              <a:gd name="connsiteY0" fmla="*/ 710389 h 710389"/>
              <a:gd name="connsiteX1" fmla="*/ 118608 w 148898"/>
              <a:gd name="connsiteY1" fmla="*/ 377736 h 710389"/>
              <a:gd name="connsiteX2" fmla="*/ 148898 w 148898"/>
              <a:gd name="connsiteY2" fmla="*/ 0 h 710389"/>
              <a:gd name="connsiteX0" fmla="*/ 0 w 216303"/>
              <a:gd name="connsiteY0" fmla="*/ 710389 h 710389"/>
              <a:gd name="connsiteX1" fmla="*/ 191487 w 216303"/>
              <a:gd name="connsiteY1" fmla="*/ 383870 h 710389"/>
              <a:gd name="connsiteX2" fmla="*/ 148898 w 216303"/>
              <a:gd name="connsiteY2" fmla="*/ 0 h 7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303" h="710389">
                <a:moveTo>
                  <a:pt x="0" y="710389"/>
                </a:moveTo>
                <a:cubicBezTo>
                  <a:pt x="69850" y="623394"/>
                  <a:pt x="166671" y="502268"/>
                  <a:pt x="191487" y="383870"/>
                </a:cubicBezTo>
                <a:cubicBezTo>
                  <a:pt x="216303" y="265472"/>
                  <a:pt x="148898" y="0"/>
                  <a:pt x="148898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484784"/>
            <a:ext cx="5256383" cy="4823940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Nodes associated with </a:t>
            </a:r>
            <a:r>
              <a:rPr lang="en-US" b="1" dirty="0" smtClean="0">
                <a:solidFill>
                  <a:schemeClr val="tx2"/>
                </a:solidFill>
              </a:rPr>
              <a:t>node classes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i="1" baseline="-25000" dirty="0" smtClean="0"/>
              <a:t>i</a:t>
            </a:r>
            <a:endParaRPr lang="en-US" b="1" i="1" baseline="-25000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Hierarchy by </a:t>
            </a:r>
            <a:r>
              <a:rPr lang="en-US" b="1" dirty="0" smtClean="0">
                <a:solidFill>
                  <a:schemeClr val="tx2"/>
                </a:solidFill>
              </a:rPr>
              <a:t>index subsumption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predicate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baseline="-25000" dirty="0" smtClean="0">
                <a:latin typeface="Arial Unicode MS"/>
                <a:ea typeface="Arial Unicode MS"/>
                <a:cs typeface="Arial Unicode MS"/>
              </a:rPr>
              <a:t>I </a:t>
            </a:r>
            <a:r>
              <a:rPr lang="en-US" dirty="0" smtClean="0"/>
              <a:t>, implying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baseline="-25000" dirty="0" smtClean="0">
                <a:latin typeface="Arial Unicode MS"/>
                <a:ea typeface="Arial Unicode MS"/>
                <a:cs typeface="Arial Unicode MS"/>
              </a:rPr>
              <a:t>Q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Base split</a:t>
            </a:r>
          </a:p>
          <a:p>
            <a:pPr lvl="1"/>
            <a:r>
              <a:rPr lang="en-US" dirty="0" smtClean="0"/>
              <a:t>Existence split</a:t>
            </a:r>
          </a:p>
          <a:p>
            <a:pPr lvl="1"/>
            <a:r>
              <a:rPr lang="en-US" dirty="0" smtClean="0"/>
              <a:t>Range split	</a:t>
            </a:r>
          </a:p>
          <a:p>
            <a:pPr lvl="4"/>
            <a:endParaRPr lang="en-US" i="1" dirty="0" smtClean="0"/>
          </a:p>
          <a:p>
            <a:pPr>
              <a:buNone/>
            </a:pPr>
            <a:r>
              <a:rPr lang="en-US" i="1" dirty="0" smtClean="0"/>
              <a:t>	D</a:t>
            </a:r>
            <a:r>
              <a:rPr lang="en-US" dirty="0" smtClean="0"/>
              <a:t> is indexed at leaf nodes where </a:t>
            </a:r>
            <a:r>
              <a:rPr lang="en-US" i="1" dirty="0" smtClean="0"/>
              <a:t>N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  <a:endParaRPr lang="en-US" i="1" baseline="-25000" dirty="0" smtClean="0"/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Index matching predicate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/>
              <a:t>I</a:t>
            </a:r>
            <a:r>
              <a:rPr lang="en-US" dirty="0" smtClean="0"/>
              <a:t> implies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/>
              <a:t>Q</a:t>
            </a:r>
            <a:endParaRPr lang="en-US" dirty="0" smtClean="0"/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tx2"/>
                </a:solidFill>
              </a:rPr>
              <a:t>Queries</a:t>
            </a:r>
            <a:r>
              <a:rPr lang="en-US" dirty="0" smtClean="0"/>
              <a:t> are passed by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/>
              <a:t>Q</a:t>
            </a:r>
            <a:endParaRPr lang="en-US" dirty="0" smtClean="0"/>
          </a:p>
          <a:p>
            <a:pPr lvl="1"/>
            <a:r>
              <a:rPr lang="en-US" dirty="0" smtClean="0"/>
              <a:t>Post-filtering for </a:t>
            </a:r>
            <a:r>
              <a:rPr lang="en-US" spc="-250" dirty="0" smtClean="0"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baseline="-25000" dirty="0" smtClean="0"/>
              <a:t>Q</a:t>
            </a:r>
          </a:p>
          <a:p>
            <a:pPr lvl="4"/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5035555" cy="830997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SDC-Tree</a:t>
            </a:r>
            <a:r>
              <a:rPr lang="en-US" sz="3600" dirty="0" smtClean="0">
                <a:solidFill>
                  <a:schemeClr val="tx1"/>
                </a:solidFill>
              </a:rPr>
              <a:t> (2)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612419" y="559338"/>
            <a:ext cx="13823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Thing</a:t>
            </a:r>
            <a:r>
              <a:rPr lang="en-US" sz="1600" dirty="0" smtClean="0"/>
              <a:t>,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True </a:t>
            </a:r>
            <a:r>
              <a:rPr lang="en-US" sz="1600" dirty="0" smtClean="0">
                <a:ea typeface="Arial Unicode MS"/>
                <a:cs typeface="Arial Unicode MS"/>
              </a:rPr>
              <a:t>: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grpSp>
        <p:nvGrpSpPr>
          <p:cNvPr id="4" name="Gruppieren 60"/>
          <p:cNvGrpSpPr/>
          <p:nvPr/>
        </p:nvGrpSpPr>
        <p:grpSpPr>
          <a:xfrm>
            <a:off x="5637458" y="1825458"/>
            <a:ext cx="3471046" cy="838620"/>
            <a:chOff x="5637458" y="1849269"/>
            <a:chExt cx="3471046" cy="838620"/>
          </a:xfrm>
        </p:grpSpPr>
        <p:sp>
          <p:nvSpPr>
            <p:cNvPr id="6" name="Rechteck 5"/>
            <p:cNvSpPr/>
            <p:nvPr/>
          </p:nvSpPr>
          <p:spPr>
            <a:xfrm>
              <a:off x="5637458" y="1849269"/>
              <a:ext cx="141282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Thing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False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6405799" y="2349335"/>
              <a:ext cx="149104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7260113" y="1849269"/>
              <a:ext cx="184839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LegalBody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</p:grpSp>
      <p:cxnSp>
        <p:nvCxnSpPr>
          <p:cNvPr id="14" name="Gerade Verbindung 13"/>
          <p:cNvCxnSpPr>
            <a:stCxn id="5" idx="2"/>
            <a:endCxn id="7" idx="0"/>
          </p:cNvCxnSpPr>
          <p:nvPr/>
        </p:nvCxnSpPr>
        <p:spPr>
          <a:xfrm rot="5400000">
            <a:off x="6513647" y="1535569"/>
            <a:ext cx="1427632" cy="152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62"/>
          <p:cNvGrpSpPr/>
          <p:nvPr/>
        </p:nvGrpSpPr>
        <p:grpSpPr>
          <a:xfrm>
            <a:off x="4754591" y="3514725"/>
            <a:ext cx="4363280" cy="903394"/>
            <a:chOff x="4754591" y="3562349"/>
            <a:chExt cx="4363280" cy="903394"/>
          </a:xfrm>
        </p:grpSpPr>
        <p:sp>
          <p:nvSpPr>
            <p:cNvPr id="21" name="Rechteck 20"/>
            <p:cNvSpPr/>
            <p:nvPr/>
          </p:nvSpPr>
          <p:spPr>
            <a:xfrm>
              <a:off x="4754591" y="3562349"/>
              <a:ext cx="248170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ea typeface="Arial Unicode MS"/>
                  <a:cs typeface="Arial Unicode MS"/>
                </a:rPr>
                <a:t>loc.</a:t>
              </a:r>
              <a:r>
                <a:rPr lang="en-US" sz="1600" dirty="0" smtClean="0">
                  <a:ea typeface="Arial Unicode MS"/>
                  <a:cs typeface="Arial Unicode MS"/>
                </a:rPr>
                <a:t> </a:t>
              </a:r>
              <a:r>
                <a:rPr lang="en-US" sz="1600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sz="1600" dirty="0" smtClean="0">
                  <a:ea typeface="Arial Unicode MS"/>
                  <a:cs typeface="Arial Unicode MS"/>
                </a:rPr>
                <a:t> NULL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5292080" y="4127189"/>
              <a:ext cx="382579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ea typeface="Arial Unicode MS"/>
                  <a:cs typeface="Arial Unicode MS"/>
                </a:rPr>
                <a:t>loc.</a:t>
              </a:r>
              <a:r>
                <a:rPr lang="en-US" sz="1600" dirty="0" smtClean="0">
                  <a:ea typeface="Arial Unicode MS"/>
                  <a:cs typeface="Arial Unicode MS"/>
                </a:rPr>
                <a:t> </a:t>
              </a:r>
              <a:r>
                <a:rPr lang="en-US" sz="1600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sz="1600" dirty="0" smtClean="0">
                  <a:ea typeface="Arial Unicode MS"/>
                  <a:cs typeface="Arial Unicode MS"/>
                </a:rPr>
                <a:t> [-90,-180</a:t>
              </a:r>
              <a:r>
                <a:rPr lang="en-US" sz="1600" dirty="0" smtClean="0">
                  <a:ea typeface="Arial Unicode MS" pitchFamily="34" charset="-128"/>
                  <a:cs typeface="Arial Unicode MS" pitchFamily="34" charset="-128"/>
                </a:rPr>
                <a:t>]×[90</a:t>
              </a:r>
              <a:r>
                <a:rPr lang="en-US" sz="1600" dirty="0" smtClean="0">
                  <a:ea typeface="Arial Unicode MS"/>
                  <a:cs typeface="Arial Unicode MS"/>
                </a:rPr>
                <a:t>,180]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</p:grpSp>
      <p:cxnSp>
        <p:nvCxnSpPr>
          <p:cNvPr id="23" name="Gerade Verbindung 22"/>
          <p:cNvCxnSpPr>
            <a:stCxn id="7" idx="2"/>
            <a:endCxn id="21" idx="0"/>
          </p:cNvCxnSpPr>
          <p:nvPr/>
        </p:nvCxnSpPr>
        <p:spPr>
          <a:xfrm rot="5400000">
            <a:off x="6148061" y="2511461"/>
            <a:ext cx="850647" cy="1155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22" idx="0"/>
            <a:endCxn id="7" idx="2"/>
          </p:cNvCxnSpPr>
          <p:nvPr/>
        </p:nvCxnSpPr>
        <p:spPr>
          <a:xfrm rot="16200000" flipV="1">
            <a:off x="6470407" y="3344996"/>
            <a:ext cx="1415487" cy="536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58"/>
          <p:cNvGrpSpPr/>
          <p:nvPr/>
        </p:nvGrpSpPr>
        <p:grpSpPr>
          <a:xfrm>
            <a:off x="3707904" y="5357826"/>
            <a:ext cx="5329683" cy="858000"/>
            <a:chOff x="3707904" y="5417122"/>
            <a:chExt cx="5329683" cy="858000"/>
          </a:xfrm>
        </p:grpSpPr>
        <p:sp>
          <p:nvSpPr>
            <p:cNvPr id="32" name="Rechteck 31"/>
            <p:cNvSpPr/>
            <p:nvPr/>
          </p:nvSpPr>
          <p:spPr>
            <a:xfrm>
              <a:off x="3707904" y="5417122"/>
              <a:ext cx="357976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ea typeface="Arial Unicode MS"/>
                  <a:cs typeface="Arial Unicode MS"/>
                </a:rPr>
                <a:t>loc.</a:t>
              </a:r>
              <a:r>
                <a:rPr lang="en-US" sz="1600" dirty="0" smtClean="0">
                  <a:ea typeface="Arial Unicode MS"/>
                  <a:cs typeface="Arial Unicode MS"/>
                </a:rPr>
                <a:t> </a:t>
              </a:r>
              <a:r>
                <a:rPr lang="en-US" sz="1600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sz="1600" dirty="0" smtClean="0">
                  <a:ea typeface="Arial Unicode MS"/>
                  <a:cs typeface="Arial Unicode MS"/>
                </a:rPr>
                <a:t> [-90,-180</a:t>
              </a:r>
              <a:r>
                <a:rPr lang="en-US" sz="1600" dirty="0" smtClean="0">
                  <a:ea typeface="Arial Unicode MS" pitchFamily="34" charset="-128"/>
                  <a:cs typeface="Arial Unicode MS" pitchFamily="34" charset="-128"/>
                </a:rPr>
                <a:t>]×[</a:t>
              </a:r>
              <a:r>
                <a:rPr lang="en-US" sz="1600" dirty="0" smtClean="0">
                  <a:ea typeface="Arial Unicode MS"/>
                  <a:cs typeface="Arial Unicode MS"/>
                </a:rPr>
                <a:t>0,180]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5520342" y="5936568"/>
              <a:ext cx="351724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ea typeface="Arial Unicode MS"/>
                  <a:cs typeface="Arial Unicode MS"/>
                </a:rPr>
                <a:t>loc.</a:t>
              </a:r>
              <a:r>
                <a:rPr lang="en-US" sz="1600" dirty="0" smtClean="0">
                  <a:ea typeface="Arial Unicode MS"/>
                  <a:cs typeface="Arial Unicode MS"/>
                </a:rPr>
                <a:t> </a:t>
              </a:r>
              <a:r>
                <a:rPr lang="en-US" sz="1600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sz="1600" dirty="0" smtClean="0">
                  <a:ea typeface="Arial Unicode MS"/>
                  <a:cs typeface="Arial Unicode MS"/>
                </a:rPr>
                <a:t> [0,-180]</a:t>
              </a:r>
              <a:r>
                <a:rPr lang="en-US" sz="1600" dirty="0" smtClean="0">
                  <a:ea typeface="Arial Unicode MS" pitchFamily="34" charset="-128"/>
                  <a:cs typeface="Arial Unicode MS" pitchFamily="34" charset="-128"/>
                </a:rPr>
                <a:t>×</a:t>
              </a:r>
              <a:r>
                <a:rPr lang="en-US" sz="1600" dirty="0" smtClean="0">
                  <a:ea typeface="Arial Unicode MS"/>
                  <a:cs typeface="Arial Unicode MS"/>
                </a:rPr>
                <a:t>[90,180]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</p:grpSp>
      <p:cxnSp>
        <p:nvCxnSpPr>
          <p:cNvPr id="36" name="Gerade Verbindung 35"/>
          <p:cNvCxnSpPr>
            <a:stCxn id="22" idx="2"/>
            <a:endCxn id="33" idx="0"/>
          </p:cNvCxnSpPr>
          <p:nvPr/>
        </p:nvCxnSpPr>
        <p:spPr>
          <a:xfrm rot="16200000" flipH="1">
            <a:off x="6512394" y="5110700"/>
            <a:ext cx="1459153" cy="739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22" idx="2"/>
            <a:endCxn id="32" idx="0"/>
          </p:cNvCxnSpPr>
          <p:nvPr/>
        </p:nvCxnSpPr>
        <p:spPr>
          <a:xfrm rot="5400000">
            <a:off x="5881528" y="4034377"/>
            <a:ext cx="939707" cy="170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3239112" y="2336342"/>
            <a:ext cx="3133088" cy="318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lIns="72000" tIns="36000" rIns="0" bIns="36000">
            <a:spAutoFit/>
          </a:bodyPr>
          <a:lstStyle/>
          <a:p>
            <a:pPr algn="just"/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dirty="0" smtClean="0"/>
              <a:t> </a:t>
            </a:r>
            <a:r>
              <a:rPr lang="en-US" sz="1600" b="1" dirty="0" smtClean="0"/>
              <a:t>BuildingPart</a:t>
            </a:r>
            <a:r>
              <a:rPr lang="en-US" sz="1600" dirty="0" smtClean="0"/>
              <a:t> </a:t>
            </a:r>
            <a:r>
              <a:rPr lang="en-US" sz="1600" dirty="0" smtClean="0">
                <a:ea typeface="Arial Unicode MS"/>
                <a:cs typeface="Arial Unicode MS"/>
              </a:rPr>
              <a:t>: </a:t>
            </a:r>
            <a:r>
              <a:rPr lang="en-US" sz="1600" b="1" dirty="0" smtClean="0">
                <a:ea typeface="Arial Unicode MS"/>
                <a:cs typeface="Arial Unicode MS"/>
              </a:rPr>
              <a:t>loc.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[7,8]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1600" dirty="0" smtClean="0">
                <a:ea typeface="Arial Unicode MS"/>
                <a:cs typeface="Arial Unicode MS"/>
              </a:rPr>
              <a:t>[11,10]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baseline="-25000" dirty="0"/>
          </a:p>
        </p:txBody>
      </p:sp>
      <p:sp>
        <p:nvSpPr>
          <p:cNvPr id="35" name="Rechteck 34"/>
          <p:cNvSpPr/>
          <p:nvPr/>
        </p:nvSpPr>
        <p:spPr>
          <a:xfrm>
            <a:off x="3496176" y="578968"/>
            <a:ext cx="2992541" cy="3189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lIns="72000" tIns="36000" rIns="0" bIns="36000">
            <a:spAutoFit/>
          </a:bodyPr>
          <a:lstStyle/>
          <a:p>
            <a:pPr algn="just"/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dirty="0" smtClean="0"/>
              <a:t> </a:t>
            </a:r>
            <a:r>
              <a:rPr lang="en-US" sz="1600" b="1" dirty="0" smtClean="0"/>
              <a:t>BuildingPart</a:t>
            </a:r>
            <a:r>
              <a:rPr lang="en-US" sz="1600" dirty="0" smtClean="0"/>
              <a:t> </a:t>
            </a:r>
            <a:r>
              <a:rPr lang="en-US" sz="1600" dirty="0" smtClean="0">
                <a:ea typeface="Arial Unicode MS"/>
                <a:cs typeface="Arial Unicode MS"/>
              </a:rPr>
              <a:t>: </a:t>
            </a:r>
            <a:r>
              <a:rPr lang="en-US" sz="1600" b="1" dirty="0" smtClean="0">
                <a:ea typeface="Arial Unicode MS"/>
                <a:cs typeface="Arial Unicode MS"/>
              </a:rPr>
              <a:t>loc.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[6,7]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1600" dirty="0" smtClean="0">
                <a:ea typeface="Arial Unicode MS"/>
                <a:cs typeface="Arial Unicode MS"/>
              </a:rPr>
              <a:t>[9,11]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baseline="-25000" dirty="0"/>
          </a:p>
        </p:txBody>
      </p:sp>
      <p:sp>
        <p:nvSpPr>
          <p:cNvPr id="38" name="Rechteck 37"/>
          <p:cNvSpPr/>
          <p:nvPr/>
        </p:nvSpPr>
        <p:spPr>
          <a:xfrm>
            <a:off x="3417198" y="571480"/>
            <a:ext cx="3096736" cy="318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lIns="72000" tIns="36000" rIns="0" bIns="36000">
            <a:spAutoFit/>
          </a:bodyPr>
          <a:lstStyle/>
          <a:p>
            <a:pPr algn="just"/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dirty="0" smtClean="0"/>
              <a:t> </a:t>
            </a:r>
            <a:r>
              <a:rPr lang="en-US" sz="1600" b="1" dirty="0" smtClean="0"/>
              <a:t>BuildingPart</a:t>
            </a:r>
            <a:r>
              <a:rPr lang="en-US" sz="1600" dirty="0" smtClean="0"/>
              <a:t> </a:t>
            </a:r>
            <a:r>
              <a:rPr lang="en-US" sz="1600" dirty="0" smtClean="0">
                <a:ea typeface="Arial Unicode MS"/>
                <a:cs typeface="Arial Unicode MS"/>
              </a:rPr>
              <a:t>: </a:t>
            </a:r>
            <a:r>
              <a:rPr lang="en-US" sz="1600" b="1" dirty="0" smtClean="0">
                <a:ea typeface="Arial Unicode MS"/>
                <a:cs typeface="Arial Unicode MS"/>
              </a:rPr>
              <a:t>loc.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[7,8]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1600" dirty="0" smtClean="0">
                <a:ea typeface="Arial Unicode MS"/>
                <a:cs typeface="Arial Unicode MS"/>
              </a:rPr>
              <a:t>[11,10]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baseline="-25000" dirty="0"/>
          </a:p>
        </p:txBody>
      </p:sp>
      <p:sp>
        <p:nvSpPr>
          <p:cNvPr id="39" name="Rechteck 38"/>
          <p:cNvSpPr/>
          <p:nvPr/>
        </p:nvSpPr>
        <p:spPr>
          <a:xfrm>
            <a:off x="3419480" y="571480"/>
            <a:ext cx="3096736" cy="318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lIns="72000" tIns="36000" rIns="0" bIns="36000">
            <a:spAutoFit/>
          </a:bodyPr>
          <a:lstStyle/>
          <a:p>
            <a:pPr algn="just"/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dirty="0" smtClean="0"/>
              <a:t> </a:t>
            </a:r>
            <a:r>
              <a:rPr lang="en-US" sz="1600" b="1" dirty="0" smtClean="0"/>
              <a:t>BuildingPart</a:t>
            </a:r>
            <a:r>
              <a:rPr lang="en-US" sz="1600" dirty="0" smtClean="0"/>
              <a:t> </a:t>
            </a:r>
            <a:r>
              <a:rPr lang="en-US" sz="1600" dirty="0" smtClean="0">
                <a:ea typeface="Arial Unicode MS"/>
                <a:cs typeface="Arial Unicode MS"/>
              </a:rPr>
              <a:t>: </a:t>
            </a:r>
            <a:r>
              <a:rPr lang="en-US" sz="1600" b="1" dirty="0" smtClean="0">
                <a:ea typeface="Arial Unicode MS"/>
                <a:cs typeface="Arial Unicode MS"/>
              </a:rPr>
              <a:t>loc.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[7,8]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1600" dirty="0" smtClean="0">
                <a:ea typeface="Arial Unicode MS"/>
                <a:cs typeface="Arial Unicode MS"/>
              </a:rPr>
              <a:t>[11,10]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baseline="-25000" dirty="0"/>
          </a:p>
        </p:txBody>
      </p:sp>
      <p:cxnSp>
        <p:nvCxnSpPr>
          <p:cNvPr id="12" name="Gerade Verbindung 11"/>
          <p:cNvCxnSpPr>
            <a:stCxn id="5" idx="2"/>
            <a:endCxn id="6" idx="0"/>
          </p:cNvCxnSpPr>
          <p:nvPr/>
        </p:nvCxnSpPr>
        <p:spPr>
          <a:xfrm rot="5400000">
            <a:off x="6359953" y="881809"/>
            <a:ext cx="927566" cy="959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5" idx="2"/>
            <a:endCxn id="8" idx="0"/>
          </p:cNvCxnSpPr>
          <p:nvPr/>
        </p:nvCxnSpPr>
        <p:spPr>
          <a:xfrm rot="16200000" flipH="1">
            <a:off x="7280172" y="921321"/>
            <a:ext cx="927566" cy="880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3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bgerundete rechteckige Legende 63"/>
          <p:cNvSpPr/>
          <p:nvPr/>
        </p:nvSpPr>
        <p:spPr>
          <a:xfrm>
            <a:off x="2180652" y="2164012"/>
            <a:ext cx="4970672" cy="710397"/>
          </a:xfrm>
          <a:prstGeom prst="wedgeRoundRectCallout">
            <a:avLst>
              <a:gd name="adj1" fmla="val -42614"/>
              <a:gd name="adj2" fmla="val 1455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Splits can be also performed by nested classes, e.g.</a:t>
            </a:r>
          </a:p>
          <a:p>
            <a:pPr algn="ctr"/>
            <a:r>
              <a:rPr lang="en-US" sz="3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>
                <a:solidFill>
                  <a:schemeClr val="tx1"/>
                </a:solidFill>
              </a:rPr>
              <a:t>BuildingPart</a:t>
            </a:r>
            <a:r>
              <a:rPr lang="en-US" sz="1600" dirty="0" smtClean="0">
                <a:solidFill>
                  <a:schemeClr val="tx1"/>
                </a:solidFill>
              </a:rPr>
              <a:t> : </a:t>
            </a:r>
            <a:r>
              <a:rPr lang="en-US" sz="1600" b="1" dirty="0" smtClean="0">
                <a:solidFill>
                  <a:schemeClr val="tx1"/>
                </a:solidFill>
              </a:rPr>
              <a:t>partOf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solidFill>
                  <a:schemeClr val="tx1"/>
                </a:solidFill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>
                <a:solidFill>
                  <a:schemeClr val="tx1"/>
                </a:solidFill>
                <a:ea typeface="Arial Unicode MS"/>
                <a:cs typeface="Arial Unicode MS"/>
              </a:rPr>
              <a:t>Museum</a:t>
            </a:r>
            <a:r>
              <a:rPr lang="en-US" sz="1600" dirty="0" smtClean="0">
                <a:solidFill>
                  <a:schemeClr val="tx1"/>
                </a:solidFill>
                <a:ea typeface="Arial Unicode MS"/>
                <a:cs typeface="Arial Unicode MS"/>
              </a:rPr>
              <a:t> : </a:t>
            </a:r>
            <a:r>
              <a:rPr lang="en-US" sz="1600" b="1" dirty="0" smtClean="0">
                <a:solidFill>
                  <a:schemeClr val="tx1"/>
                </a:solidFill>
                <a:ea typeface="Arial Unicode MS"/>
                <a:cs typeface="Arial Unicode MS"/>
              </a:rPr>
              <a:t>name</a:t>
            </a:r>
            <a:r>
              <a:rPr lang="en-US" sz="1600" dirty="0" smtClean="0">
                <a:solidFill>
                  <a:schemeClr val="tx1"/>
                </a:solidFill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solidFill>
                  <a:schemeClr val="tx1"/>
                </a:solidFill>
                <a:ea typeface="Arial Unicode MS"/>
                <a:cs typeface="Arial Unicode MS"/>
              </a:rPr>
              <a:t> {[A*,Z*]}</a:t>
            </a:r>
            <a:r>
              <a:rPr lang="en-US" sz="16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〉 〉</a:t>
            </a:r>
            <a:endParaRPr lang="en-US" sz="1600" dirty="0" smtClean="0">
              <a:solidFill>
                <a:schemeClr val="tx1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C -0.00312 0.04305 -0.01493 0.20416 -0.01875 0.2578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25787 C -0.03732 0.3 -0.10694 0.45787 -0.1302 0.5104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2 0.51319 C -0.12691 0.55741 -0.11458 0.72315 -0.11041 0.778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C -0.01928 0.02986 -0.09184 0.14213 -0.11598 0.1796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9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C -0.00313 0.04282 -0.01459 0.20301 -0.01841 0.2564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25787 C -0.03681 0.30046 -0.10486 0.45996 -0.1276 0.5129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-0.03003 0.02893 -0.14305 0.1375 -0.18073 0.1736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6 0.51435 C -0.12639 0.55625 -0.12188 0.71343 -0.12031 0.7657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35" grpId="0" animBg="1"/>
      <p:bldP spid="35" grpId="1" animBg="1"/>
      <p:bldP spid="35" grpId="2" animBg="1"/>
      <p:bldP spid="35" grpId="3" animBg="1"/>
      <p:bldP spid="35" grpId="4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39" grpId="3" animBg="1"/>
      <p:bldP spid="39" grpId="4" animBg="1"/>
      <p:bldP spid="34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484784"/>
            <a:ext cx="5256383" cy="4823940"/>
          </a:xfrm>
        </p:spPr>
        <p:txBody>
          <a:bodyPr anchor="t" anchorCtr="0"/>
          <a:lstStyle/>
          <a:p>
            <a:pPr>
              <a:buNone/>
            </a:pPr>
            <a:r>
              <a:rPr lang="en-US" dirty="0" smtClean="0"/>
              <a:t>	Implications between predicates:</a:t>
            </a:r>
          </a:p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lvl="4">
              <a:spcBef>
                <a:spcPts val="0"/>
              </a:spcBef>
            </a:pPr>
            <a:endParaRPr lang="en-US" dirty="0" smtClean="0"/>
          </a:p>
          <a:p>
            <a:pPr lvl="1"/>
            <a:r>
              <a:rPr lang="en-US" dirty="0" smtClean="0"/>
              <a:t>Extensions for node classes are</a:t>
            </a:r>
            <a:br>
              <a:rPr lang="en-US" dirty="0" smtClean="0"/>
            </a:br>
            <a:r>
              <a:rPr lang="en-US" dirty="0" smtClean="0"/>
              <a:t>evaluated by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/>
              <a:t>I</a:t>
            </a:r>
            <a:r>
              <a:rPr lang="en-US" dirty="0" smtClean="0"/>
              <a:t> and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baseline="-25000" dirty="0" smtClean="0">
                <a:latin typeface="Arial Unicode MS"/>
                <a:ea typeface="Arial Unicode MS"/>
                <a:cs typeface="Arial Unicode MS"/>
              </a:rPr>
              <a:t>I</a:t>
            </a:r>
            <a:r>
              <a:rPr lang="en-US" dirty="0" smtClean="0"/>
              <a:t> only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Completeness of indexing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i="1" dirty="0" smtClean="0"/>
              <a:t>D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>
                <a:ea typeface="Arial Unicode MS"/>
                <a:cs typeface="Arial Unicode MS"/>
              </a:rPr>
              <a:t>Q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i="1" dirty="0" smtClean="0">
                <a:ea typeface="Arial Unicode MS"/>
                <a:cs typeface="Arial Unicode MS"/>
              </a:rPr>
              <a:t>Q</a:t>
            </a:r>
            <a:r>
              <a:rPr lang="en-US" dirty="0" smtClean="0"/>
              <a:t>, then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dirty="0" smtClean="0"/>
              <a:t> path </a:t>
            </a:r>
            <a:r>
              <a:rPr lang="en-US" i="1" dirty="0" smtClean="0">
                <a:ea typeface="Arial Unicode MS"/>
                <a:cs typeface="Arial Unicode MS"/>
              </a:rPr>
              <a:t>N</a:t>
            </a:r>
            <a:r>
              <a:rPr lang="en-US" baseline="-25000" dirty="0" smtClean="0">
                <a:ea typeface="Arial Unicode MS"/>
                <a:cs typeface="Arial Unicode MS"/>
              </a:rPr>
              <a:t>1</a:t>
            </a:r>
            <a:r>
              <a:rPr lang="en-US" dirty="0" smtClean="0">
                <a:ea typeface="Arial Unicode MS"/>
                <a:cs typeface="Arial Unicode MS"/>
              </a:rPr>
              <a:t>, …, </a:t>
            </a:r>
            <a:r>
              <a:rPr lang="en-US" i="1" dirty="0" smtClean="0">
                <a:ea typeface="Arial Unicode MS"/>
                <a:cs typeface="Arial Unicode MS"/>
              </a:rPr>
              <a:t>N</a:t>
            </a:r>
            <a:r>
              <a:rPr lang="en-US" i="1" baseline="-25000" dirty="0" smtClean="0">
                <a:ea typeface="Arial Unicode MS"/>
                <a:cs typeface="Arial Unicode MS"/>
              </a:rPr>
              <a:t>k </a:t>
            </a:r>
            <a:r>
              <a:rPr lang="en-US" dirty="0" smtClean="0">
                <a:ea typeface="Arial Unicode MS"/>
                <a:cs typeface="Arial Unicode MS"/>
              </a:rPr>
              <a:t>:</a:t>
            </a:r>
          </a:p>
          <a:p>
            <a:pPr lvl="1">
              <a:spcBef>
                <a:spcPts val="0"/>
              </a:spcBef>
            </a:pPr>
            <a:endParaRPr lang="en-US" dirty="0" smtClean="0">
              <a:ea typeface="Arial Unicode MS"/>
              <a:cs typeface="Arial Unicode MS"/>
            </a:endParaRPr>
          </a:p>
          <a:p>
            <a:pPr lvl="4">
              <a:spcBef>
                <a:spcPts val="0"/>
              </a:spcBef>
            </a:pPr>
            <a:endParaRPr lang="en-US" dirty="0" smtClean="0">
              <a:ea typeface="Arial Unicode MS"/>
              <a:cs typeface="Arial Unicode MS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Arial Unicode MS"/>
                <a:cs typeface="Arial Unicode MS"/>
              </a:rPr>
              <a:t>See paper for proof</a:t>
            </a:r>
          </a:p>
          <a:p>
            <a:pPr>
              <a:spcBef>
                <a:spcPts val="0"/>
              </a:spcBef>
            </a:pPr>
            <a:endParaRPr lang="en-US" dirty="0" smtClean="0"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5035555" cy="830997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SDC-Tree</a:t>
            </a:r>
            <a:r>
              <a:rPr lang="en-US" sz="3600" dirty="0" smtClean="0">
                <a:solidFill>
                  <a:schemeClr val="tx1"/>
                </a:solidFill>
              </a:rPr>
              <a:t> (2)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612419" y="559338"/>
            <a:ext cx="13823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Thing</a:t>
            </a:r>
            <a:r>
              <a:rPr lang="en-US" sz="1600" dirty="0" smtClean="0"/>
              <a:t>,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True </a:t>
            </a:r>
            <a:r>
              <a:rPr lang="en-US" sz="1600" dirty="0" smtClean="0">
                <a:ea typeface="Arial Unicode MS"/>
                <a:cs typeface="Arial Unicode MS"/>
              </a:rPr>
              <a:t>: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grpSp>
        <p:nvGrpSpPr>
          <p:cNvPr id="4" name="Gruppieren 60"/>
          <p:cNvGrpSpPr/>
          <p:nvPr/>
        </p:nvGrpSpPr>
        <p:grpSpPr>
          <a:xfrm>
            <a:off x="5637458" y="1825458"/>
            <a:ext cx="3471046" cy="838620"/>
            <a:chOff x="5637458" y="1849269"/>
            <a:chExt cx="3471046" cy="838620"/>
          </a:xfrm>
        </p:grpSpPr>
        <p:sp>
          <p:nvSpPr>
            <p:cNvPr id="6" name="Rechteck 5"/>
            <p:cNvSpPr/>
            <p:nvPr/>
          </p:nvSpPr>
          <p:spPr>
            <a:xfrm>
              <a:off x="5637458" y="1849269"/>
              <a:ext cx="141282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Thing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False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6405799" y="2349335"/>
              <a:ext cx="149104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7260113" y="1849269"/>
              <a:ext cx="184839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LegalBody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</p:grpSp>
      <p:cxnSp>
        <p:nvCxnSpPr>
          <p:cNvPr id="14" name="Gerade Verbindung 13"/>
          <p:cNvCxnSpPr>
            <a:stCxn id="5" idx="2"/>
            <a:endCxn id="7" idx="0"/>
          </p:cNvCxnSpPr>
          <p:nvPr/>
        </p:nvCxnSpPr>
        <p:spPr>
          <a:xfrm rot="5400000">
            <a:off x="6513647" y="1535569"/>
            <a:ext cx="1427632" cy="152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62"/>
          <p:cNvGrpSpPr/>
          <p:nvPr/>
        </p:nvGrpSpPr>
        <p:grpSpPr>
          <a:xfrm>
            <a:off x="4754591" y="3514725"/>
            <a:ext cx="4363280" cy="903394"/>
            <a:chOff x="4754591" y="3562349"/>
            <a:chExt cx="4363280" cy="903394"/>
          </a:xfrm>
        </p:grpSpPr>
        <p:sp>
          <p:nvSpPr>
            <p:cNvPr id="21" name="Rechteck 20"/>
            <p:cNvSpPr/>
            <p:nvPr/>
          </p:nvSpPr>
          <p:spPr>
            <a:xfrm>
              <a:off x="4754591" y="3562349"/>
              <a:ext cx="248170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ea typeface="Arial Unicode MS"/>
                  <a:cs typeface="Arial Unicode MS"/>
                </a:rPr>
                <a:t>loc.</a:t>
              </a:r>
              <a:r>
                <a:rPr lang="en-US" sz="1600" dirty="0" smtClean="0">
                  <a:ea typeface="Arial Unicode MS"/>
                  <a:cs typeface="Arial Unicode MS"/>
                </a:rPr>
                <a:t> </a:t>
              </a:r>
              <a:r>
                <a:rPr lang="en-US" sz="1600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sz="1600" dirty="0" smtClean="0">
                  <a:ea typeface="Arial Unicode MS"/>
                  <a:cs typeface="Arial Unicode MS"/>
                </a:rPr>
                <a:t> NULL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5292080" y="4127189"/>
              <a:ext cx="382579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ea typeface="Arial Unicode MS"/>
                  <a:cs typeface="Arial Unicode MS"/>
                </a:rPr>
                <a:t>loc.</a:t>
              </a:r>
              <a:r>
                <a:rPr lang="en-US" sz="1600" dirty="0" smtClean="0">
                  <a:ea typeface="Arial Unicode MS"/>
                  <a:cs typeface="Arial Unicode MS"/>
                </a:rPr>
                <a:t> </a:t>
              </a:r>
              <a:r>
                <a:rPr lang="en-US" sz="1600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sz="1600" dirty="0" smtClean="0">
                  <a:ea typeface="Arial Unicode MS"/>
                  <a:cs typeface="Arial Unicode MS"/>
                </a:rPr>
                <a:t> [-90,-180</a:t>
              </a:r>
              <a:r>
                <a:rPr lang="en-US" sz="1600" dirty="0" smtClean="0">
                  <a:ea typeface="Arial Unicode MS" pitchFamily="34" charset="-128"/>
                  <a:cs typeface="Arial Unicode MS" pitchFamily="34" charset="-128"/>
                </a:rPr>
                <a:t>]×[90</a:t>
              </a:r>
              <a:r>
                <a:rPr lang="en-US" sz="1600" dirty="0" smtClean="0">
                  <a:ea typeface="Arial Unicode MS"/>
                  <a:cs typeface="Arial Unicode MS"/>
                </a:rPr>
                <a:t>,180]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</p:grpSp>
      <p:cxnSp>
        <p:nvCxnSpPr>
          <p:cNvPr id="23" name="Gerade Verbindung 22"/>
          <p:cNvCxnSpPr>
            <a:stCxn id="7" idx="2"/>
            <a:endCxn id="21" idx="0"/>
          </p:cNvCxnSpPr>
          <p:nvPr/>
        </p:nvCxnSpPr>
        <p:spPr>
          <a:xfrm rot="5400000">
            <a:off x="6148061" y="2511461"/>
            <a:ext cx="850647" cy="1155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22" idx="0"/>
            <a:endCxn id="7" idx="2"/>
          </p:cNvCxnSpPr>
          <p:nvPr/>
        </p:nvCxnSpPr>
        <p:spPr>
          <a:xfrm rot="16200000" flipV="1">
            <a:off x="6470407" y="3344996"/>
            <a:ext cx="1415487" cy="536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58"/>
          <p:cNvGrpSpPr/>
          <p:nvPr/>
        </p:nvGrpSpPr>
        <p:grpSpPr>
          <a:xfrm>
            <a:off x="3707904" y="5357826"/>
            <a:ext cx="5329683" cy="858000"/>
            <a:chOff x="3707904" y="5417122"/>
            <a:chExt cx="5329683" cy="858000"/>
          </a:xfrm>
        </p:grpSpPr>
        <p:sp>
          <p:nvSpPr>
            <p:cNvPr id="32" name="Rechteck 31"/>
            <p:cNvSpPr/>
            <p:nvPr/>
          </p:nvSpPr>
          <p:spPr>
            <a:xfrm>
              <a:off x="3707904" y="5417122"/>
              <a:ext cx="357976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ea typeface="Arial Unicode MS"/>
                  <a:cs typeface="Arial Unicode MS"/>
                </a:rPr>
                <a:t>loc.</a:t>
              </a:r>
              <a:r>
                <a:rPr lang="en-US" sz="1600" dirty="0" smtClean="0">
                  <a:ea typeface="Arial Unicode MS"/>
                  <a:cs typeface="Arial Unicode MS"/>
                </a:rPr>
                <a:t> </a:t>
              </a:r>
              <a:r>
                <a:rPr lang="en-US" sz="1600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sz="1600" dirty="0" smtClean="0">
                  <a:ea typeface="Arial Unicode MS"/>
                  <a:cs typeface="Arial Unicode MS"/>
                </a:rPr>
                <a:t> [-90,-180</a:t>
              </a:r>
              <a:r>
                <a:rPr lang="en-US" sz="1600" dirty="0" smtClean="0">
                  <a:ea typeface="Arial Unicode MS" pitchFamily="34" charset="-128"/>
                  <a:cs typeface="Arial Unicode MS" pitchFamily="34" charset="-128"/>
                </a:rPr>
                <a:t>]×[</a:t>
              </a:r>
              <a:r>
                <a:rPr lang="en-US" sz="1600" dirty="0" smtClean="0">
                  <a:ea typeface="Arial Unicode MS"/>
                  <a:cs typeface="Arial Unicode MS"/>
                </a:rPr>
                <a:t>0,180]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5520342" y="5936568"/>
              <a:ext cx="351724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sz="1600" b="1" dirty="0" smtClean="0"/>
                <a:t>Spatial</a:t>
              </a:r>
              <a:r>
                <a:rPr lang="en-US" sz="1600" dirty="0" smtClean="0"/>
                <a:t>,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</a:rPr>
                <a:t> True </a:t>
              </a:r>
              <a:r>
                <a:rPr lang="en-US" sz="1600" dirty="0" smtClean="0">
                  <a:ea typeface="Arial Unicode MS"/>
                  <a:cs typeface="Arial Unicode MS"/>
                </a:rPr>
                <a:t>: </a:t>
              </a:r>
              <a:r>
                <a:rPr lang="en-US" sz="1600" b="1" dirty="0" smtClean="0">
                  <a:ea typeface="Arial Unicode MS"/>
                  <a:cs typeface="Arial Unicode MS"/>
                </a:rPr>
                <a:t>loc.</a:t>
              </a:r>
              <a:r>
                <a:rPr lang="en-US" sz="1600" dirty="0" smtClean="0">
                  <a:ea typeface="Arial Unicode MS"/>
                  <a:cs typeface="Arial Unicode MS"/>
                </a:rPr>
                <a:t> </a:t>
              </a:r>
              <a:r>
                <a:rPr lang="en-US" sz="1600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sz="1600" dirty="0" smtClean="0">
                  <a:ea typeface="Arial Unicode MS"/>
                  <a:cs typeface="Arial Unicode MS"/>
                </a:rPr>
                <a:t> [0,-180]</a:t>
              </a:r>
              <a:r>
                <a:rPr lang="en-US" sz="1600" dirty="0" smtClean="0">
                  <a:ea typeface="Arial Unicode MS" pitchFamily="34" charset="-128"/>
                  <a:cs typeface="Arial Unicode MS" pitchFamily="34" charset="-128"/>
                </a:rPr>
                <a:t>×</a:t>
              </a:r>
              <a:r>
                <a:rPr lang="en-US" sz="1600" dirty="0" smtClean="0">
                  <a:ea typeface="Arial Unicode MS"/>
                  <a:cs typeface="Arial Unicode MS"/>
                </a:rPr>
                <a:t>[90,180] </a:t>
              </a:r>
              <a:r>
                <a:rPr lang="en-US" sz="1600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sz="1600" baseline="-25000" dirty="0"/>
            </a:p>
          </p:txBody>
        </p:sp>
      </p:grpSp>
      <p:cxnSp>
        <p:nvCxnSpPr>
          <p:cNvPr id="36" name="Gerade Verbindung 35"/>
          <p:cNvCxnSpPr>
            <a:stCxn id="22" idx="2"/>
            <a:endCxn id="33" idx="0"/>
          </p:cNvCxnSpPr>
          <p:nvPr/>
        </p:nvCxnSpPr>
        <p:spPr>
          <a:xfrm rot="16200000" flipH="1">
            <a:off x="6512394" y="5110700"/>
            <a:ext cx="1459153" cy="739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22" idx="2"/>
            <a:endCxn id="32" idx="0"/>
          </p:cNvCxnSpPr>
          <p:nvPr/>
        </p:nvCxnSpPr>
        <p:spPr>
          <a:xfrm rot="5400000">
            <a:off x="5881528" y="4034377"/>
            <a:ext cx="939707" cy="170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stCxn id="5" idx="2"/>
            <a:endCxn id="6" idx="0"/>
          </p:cNvCxnSpPr>
          <p:nvPr/>
        </p:nvCxnSpPr>
        <p:spPr>
          <a:xfrm rot="5400000">
            <a:off x="6359953" y="881809"/>
            <a:ext cx="927566" cy="959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5" idx="2"/>
            <a:endCxn id="8" idx="0"/>
          </p:cNvCxnSpPr>
          <p:nvPr/>
        </p:nvCxnSpPr>
        <p:spPr>
          <a:xfrm rot="16200000" flipH="1">
            <a:off x="7280172" y="921321"/>
            <a:ext cx="927566" cy="880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ieren 56"/>
          <p:cNvGrpSpPr/>
          <p:nvPr/>
        </p:nvGrpSpPr>
        <p:grpSpPr>
          <a:xfrm>
            <a:off x="1115616" y="1899822"/>
            <a:ext cx="2388474" cy="1097130"/>
            <a:chOff x="1026132" y="5228725"/>
            <a:chExt cx="2059180" cy="945871"/>
          </a:xfrm>
        </p:grpSpPr>
        <p:sp>
          <p:nvSpPr>
            <p:cNvPr id="29" name="Rechteck 28"/>
            <p:cNvSpPr/>
            <p:nvPr/>
          </p:nvSpPr>
          <p:spPr>
            <a:xfrm>
              <a:off x="1059656" y="5262562"/>
              <a:ext cx="1962150" cy="8810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1058994" y="5805264"/>
              <a:ext cx="357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≽</a:t>
              </a:r>
              <a:r>
                <a:rPr lang="en-US" baseline="-25000" dirty="0" smtClean="0">
                  <a:ea typeface="Arial Unicode MS"/>
                  <a:cs typeface="Arial Unicode MS"/>
                </a:rPr>
                <a:t>I</a:t>
              </a:r>
              <a:endParaRPr lang="en-US" dirty="0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1644944" y="5228725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⇝</a:t>
              </a:r>
              <a:r>
                <a:rPr lang="en-US" baseline="-25000" dirty="0" smtClean="0"/>
                <a:t>Q</a:t>
              </a:r>
              <a:endParaRPr lang="en-US" dirty="0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1677804" y="5805264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⇝</a:t>
              </a:r>
              <a:r>
                <a:rPr lang="en-US" baseline="-25000" dirty="0" smtClean="0"/>
                <a:t>I</a:t>
              </a:r>
              <a:endParaRPr lang="en-US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1026132" y="5228725"/>
              <a:ext cx="423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≽</a:t>
              </a:r>
              <a:r>
                <a:rPr lang="en-US" baseline="-25000" dirty="0" smtClean="0">
                  <a:ea typeface="Arial Unicode MS"/>
                  <a:cs typeface="Arial Unicode MS"/>
                </a:rPr>
                <a:t>Q</a:t>
              </a:r>
              <a:endParaRPr lang="en-US" dirty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1367264" y="5228725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⇒</a:t>
              </a:r>
              <a:endParaRPr lang="en-US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367264" y="5805264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⇒</a:t>
              </a:r>
              <a:endParaRPr lang="en-US" dirty="0"/>
            </a:p>
          </p:txBody>
        </p:sp>
        <p:sp>
          <p:nvSpPr>
            <p:cNvPr id="45" name="Textfeld 44"/>
            <p:cNvSpPr txBox="1"/>
            <p:nvPr/>
          </p:nvSpPr>
          <p:spPr>
            <a:xfrm rot="16200000">
              <a:off x="1708261" y="55110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⇒</a:t>
              </a:r>
              <a:endParaRPr lang="en-US" dirty="0"/>
            </a:p>
          </p:txBody>
        </p:sp>
        <p:sp>
          <p:nvSpPr>
            <p:cNvPr id="46" name="Textfeld 45"/>
            <p:cNvSpPr txBox="1"/>
            <p:nvPr/>
          </p:nvSpPr>
          <p:spPr>
            <a:xfrm rot="16200000">
              <a:off x="1063001" y="55110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⇒</a:t>
              </a:r>
              <a:endParaRPr lang="en-US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2058597" y="5229184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⇒</a:t>
              </a:r>
              <a:endParaRPr lang="en-US" dirty="0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2326771" y="5229184"/>
              <a:ext cx="758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a typeface="Arial Unicode MS" pitchFamily="34" charset="-128"/>
                  <a:cs typeface="Arial Unicode MS" pitchFamily="34" charset="-128"/>
                </a:rPr>
                <a:t>not </a:t>
              </a:r>
              <a:r>
                <a:rPr lang="en-US" spc="-250" dirty="0" smtClean="0"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/</a:t>
              </a:r>
              <a:r>
                <a:rPr lang="en-US" dirty="0" smtClean="0"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/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Q</a:t>
              </a:r>
              <a:endParaRPr lang="en-US" dirty="0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1043608" y="4869160"/>
            <a:ext cx="26010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Ins="0" rtlCol="0">
            <a:spAutoFit/>
          </a:bodyPr>
          <a:lstStyle/>
          <a:p>
            <a:pPr algn="just"/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i="1" dirty="0" smtClean="0">
                <a:ea typeface="Arial Unicode MS"/>
                <a:cs typeface="Arial Unicode MS"/>
              </a:rPr>
              <a:t>N</a:t>
            </a:r>
            <a:r>
              <a:rPr lang="en-US" i="1" baseline="-25000" dirty="0" smtClean="0">
                <a:ea typeface="Arial Unicode MS"/>
                <a:cs typeface="Arial Unicode MS"/>
              </a:rPr>
              <a:t>i</a:t>
            </a:r>
            <a:r>
              <a:rPr lang="en-US" dirty="0" smtClean="0">
                <a:ea typeface="Arial Unicode MS"/>
                <a:cs typeface="Arial Unicode MS"/>
              </a:rPr>
              <a:t> : (</a:t>
            </a:r>
            <a:r>
              <a:rPr lang="en-US" i="1" dirty="0" smtClean="0">
                <a:ea typeface="Arial Unicode MS"/>
                <a:cs typeface="Arial Unicode MS"/>
              </a:rPr>
              <a:t>N</a:t>
            </a:r>
            <a:r>
              <a:rPr lang="en-US" i="1" baseline="-25000" dirty="0" smtClean="0">
                <a:ea typeface="Arial Unicode MS"/>
                <a:cs typeface="Arial Unicode MS"/>
              </a:rPr>
              <a:t>i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>
                <a:ea typeface="Arial Unicode MS"/>
                <a:cs typeface="Arial Unicode MS"/>
              </a:rPr>
              <a:t>I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i="1" dirty="0" smtClean="0">
                <a:ea typeface="Arial Unicode MS"/>
                <a:cs typeface="Arial Unicode MS"/>
              </a:rPr>
              <a:t>D</a:t>
            </a:r>
            <a:r>
              <a:rPr lang="en-US" dirty="0" smtClean="0">
                <a:ea typeface="Arial Unicode MS"/>
                <a:cs typeface="Arial Unicode MS"/>
              </a:rPr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∧</a:t>
            </a:r>
            <a:r>
              <a:rPr lang="en-US" dirty="0" smtClean="0">
                <a:ea typeface="Arial Unicode MS"/>
                <a:cs typeface="Arial Unicode MS"/>
              </a:rPr>
              <a:t> (</a:t>
            </a:r>
            <a:r>
              <a:rPr lang="en-US" i="1" dirty="0" smtClean="0">
                <a:ea typeface="Arial Unicode MS"/>
                <a:cs typeface="Arial Unicode MS"/>
              </a:rPr>
              <a:t>N</a:t>
            </a:r>
            <a:r>
              <a:rPr lang="en-US" i="1" baseline="-25000" dirty="0" smtClean="0">
                <a:ea typeface="Arial Unicode MS"/>
                <a:cs typeface="Arial Unicode MS"/>
              </a:rPr>
              <a:t>i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>
                <a:ea typeface="Arial Unicode MS"/>
                <a:cs typeface="Arial Unicode MS"/>
              </a:rPr>
              <a:t>Q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i="1" dirty="0" smtClean="0">
                <a:ea typeface="Arial Unicode MS"/>
                <a:cs typeface="Arial Unicode MS"/>
              </a:rPr>
              <a:t>Q</a:t>
            </a:r>
            <a:r>
              <a:rPr lang="en-US" dirty="0" smtClean="0">
                <a:ea typeface="Arial Unicode MS"/>
                <a:cs typeface="Arial Unicode MS"/>
              </a:rPr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Algorithm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2"/>
            <a:ext cx="8813800" cy="4737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Actual structure of SDC-Tree depends on </a:t>
            </a:r>
            <a:r>
              <a:rPr lang="en-US" b="1" dirty="0" smtClean="0">
                <a:solidFill>
                  <a:schemeClr val="tx2"/>
                </a:solidFill>
              </a:rPr>
              <a:t>split operations</a:t>
            </a:r>
          </a:p>
          <a:p>
            <a:pPr lvl="1"/>
            <a:r>
              <a:rPr lang="en-US" dirty="0" smtClean="0"/>
              <a:t>Different split strategies are feasible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	Generic split algorithm (GSAlg)</a:t>
            </a:r>
          </a:p>
          <a:p>
            <a:pPr lvl="1"/>
            <a:r>
              <a:rPr lang="en-US" dirty="0" smtClean="0"/>
              <a:t>Triggered by overflow of leaf node (</a:t>
            </a:r>
            <a:r>
              <a:rPr lang="en-US" i="1" dirty="0" smtClean="0"/>
              <a:t>n</a:t>
            </a:r>
            <a:r>
              <a:rPr lang="en-US" baseline="-25000" dirty="0" smtClean="0"/>
              <a:t>split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1.</a:t>
            </a:r>
            <a:r>
              <a:rPr lang="en-US" dirty="0" smtClean="0"/>
              <a:t> Compute all possible splits</a:t>
            </a:r>
          </a:p>
          <a:p>
            <a:pPr lvl="2"/>
            <a:r>
              <a:rPr lang="en-US" dirty="0" smtClean="0"/>
              <a:t>Recursive operation for nested classes</a:t>
            </a:r>
          </a:p>
          <a:p>
            <a:pPr lvl="2"/>
            <a:r>
              <a:rPr lang="en-US" dirty="0" smtClean="0">
                <a:ea typeface="Arial Unicode MS"/>
                <a:cs typeface="Arial Unicode MS"/>
              </a:rPr>
              <a:t>Adapted partitioning algorithm of R*-Tree for range splits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2.</a:t>
            </a:r>
            <a:r>
              <a:rPr lang="en-US" dirty="0" smtClean="0"/>
              <a:t> Rate each split from 1 (good) to 0 (bad)</a:t>
            </a:r>
          </a:p>
          <a:p>
            <a:pPr lvl="2">
              <a:buNone/>
            </a:pPr>
            <a:r>
              <a:rPr lang="en-US" dirty="0" smtClean="0"/>
              <a:t>… depending on distribution of entries to potential child nodes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3.</a:t>
            </a:r>
            <a:r>
              <a:rPr lang="en-US" dirty="0" smtClean="0"/>
              <a:t> Apply split with highest rating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54114"/>
            <a:ext cx="8642350" cy="4854611"/>
          </a:xfrm>
        </p:spPr>
        <p:txBody>
          <a:bodyPr anchor="b" anchorCtr="0"/>
          <a:lstStyle/>
          <a:p>
            <a:r>
              <a:rPr lang="en-US" dirty="0" smtClean="0"/>
              <a:t>Implemented Simple Ontology Language (SOL)</a:t>
            </a:r>
          </a:p>
          <a:p>
            <a:pPr lvl="1"/>
            <a:r>
              <a:rPr lang="en-US" dirty="0" smtClean="0"/>
              <a:t>Attribute types with </a:t>
            </a:r>
            <a:r>
              <a:rPr lang="en-US" b="1" dirty="0" smtClean="0">
                <a:solidFill>
                  <a:schemeClr val="tx2"/>
                </a:solidFill>
              </a:rPr>
              <a:t>concrete domains </a:t>
            </a:r>
            <a:r>
              <a:rPr lang="en-US" dirty="0" smtClean="0"/>
              <a:t>and interval/set algebras</a:t>
            </a:r>
          </a:p>
          <a:p>
            <a:pPr lvl="4"/>
            <a:endParaRPr lang="en-US" dirty="0" smtClean="0">
              <a:ea typeface="Arial Unicode MS"/>
              <a:cs typeface="Arial Unicode MS"/>
            </a:endParaRPr>
          </a:p>
          <a:p>
            <a:r>
              <a:rPr lang="en-US" dirty="0" smtClean="0">
                <a:ea typeface="Arial Unicode MS"/>
                <a:cs typeface="Arial Unicode MS"/>
              </a:rPr>
              <a:t>Implemented </a:t>
            </a:r>
            <a:r>
              <a:rPr lang="en-US" b="1" dirty="0" smtClean="0">
                <a:solidFill>
                  <a:schemeClr val="tx2"/>
                </a:solidFill>
              </a:rPr>
              <a:t>SDC-Tree </a:t>
            </a:r>
            <a:r>
              <a:rPr lang="en-US" dirty="0" smtClean="0">
                <a:ea typeface="Arial Unicode MS"/>
                <a:cs typeface="Arial Unicode MS"/>
              </a:rPr>
              <a:t>as main memory index with GSAlg</a:t>
            </a:r>
          </a:p>
          <a:p>
            <a:pPr lvl="4"/>
            <a:endParaRPr lang="en-US" dirty="0" smtClean="0">
              <a:ea typeface="Arial Unicode MS"/>
              <a:cs typeface="Arial Unicode MS"/>
            </a:endParaRPr>
          </a:p>
          <a:p>
            <a:r>
              <a:rPr lang="en-US" dirty="0" smtClean="0">
                <a:sym typeface="Wingdings" pitchFamily="2" charset="2"/>
              </a:rPr>
              <a:t>Created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spatial context ontology</a:t>
            </a:r>
            <a:r>
              <a:rPr lang="en-US" dirty="0" smtClean="0">
                <a:sym typeface="Wingdings" pitchFamily="2" charset="2"/>
              </a:rPr>
              <a:t> (see paper)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Inspired by ADL Feature Types, SUMO, and PROTON</a:t>
            </a:r>
          </a:p>
          <a:p>
            <a:pPr lvl="4"/>
            <a:endParaRPr lang="en-US" dirty="0" smtClean="0">
              <a:ea typeface="Arial Unicode MS"/>
              <a:cs typeface="Arial Unicode MS"/>
              <a:sym typeface="Wingdings" pitchFamily="2" charset="2"/>
            </a:endParaRPr>
          </a:p>
          <a:p>
            <a:r>
              <a:rPr lang="en-US" dirty="0" smtClean="0"/>
              <a:t>Created </a:t>
            </a:r>
            <a:r>
              <a:rPr lang="en-US" b="1" dirty="0" smtClean="0">
                <a:solidFill>
                  <a:schemeClr val="tx2"/>
                </a:solidFill>
              </a:rPr>
              <a:t>templates</a:t>
            </a:r>
            <a:r>
              <a:rPr lang="en-US" dirty="0" smtClean="0"/>
              <a:t> for source classes for typical spatial context providers</a:t>
            </a:r>
          </a:p>
          <a:p>
            <a:pPr lvl="1"/>
            <a:r>
              <a:rPr lang="en-US" dirty="0" smtClean="0"/>
              <a:t>E.g. building parts of a public building</a:t>
            </a:r>
            <a:br>
              <a:rPr lang="en-US" dirty="0" smtClean="0"/>
            </a:br>
            <a:r>
              <a:rPr lang="en-US" dirty="0" smtClean="0"/>
              <a:t>or streets and regions of a city</a:t>
            </a:r>
          </a:p>
          <a:p>
            <a:pPr lvl="1"/>
            <a:r>
              <a:rPr lang="en-US" dirty="0" smtClean="0"/>
              <a:t>Generated </a:t>
            </a:r>
            <a:r>
              <a:rPr lang="en-US" dirty="0" smtClean="0">
                <a:sym typeface="Wingdings" pitchFamily="2" charset="2"/>
              </a:rPr>
              <a:t>1.1 </a:t>
            </a:r>
            <a:r>
              <a:rPr lang="en-US" dirty="0" smtClean="0">
                <a:ea typeface="Arial Unicode MS"/>
                <a:cs typeface="Arial Unicode MS"/>
                <a:sym typeface="Wingdings" pitchFamily="2" charset="2"/>
              </a:rPr>
              <a:t>· 10</a:t>
            </a:r>
            <a:r>
              <a:rPr lang="en-US" baseline="30000" dirty="0" smtClean="0">
                <a:ea typeface="Arial Unicode MS"/>
                <a:cs typeface="Arial Unicode MS"/>
                <a:sym typeface="Wingdings" pitchFamily="2" charset="2"/>
              </a:rPr>
              <a:t>6</a:t>
            </a:r>
            <a:r>
              <a:rPr lang="en-US" dirty="0" smtClean="0">
                <a:ea typeface="Arial Unicode MS"/>
                <a:cs typeface="Arial Unicode MS"/>
                <a:sym typeface="Wingdings" pitchFamily="2" charset="2"/>
              </a:rPr>
              <a:t> </a:t>
            </a:r>
            <a:r>
              <a:rPr lang="en-US" dirty="0" smtClean="0"/>
              <a:t>source classes using OpenStreetMap database</a:t>
            </a:r>
          </a:p>
          <a:p>
            <a:pPr lvl="4"/>
            <a:endParaRPr lang="en-US" dirty="0" smtClean="0">
              <a:ea typeface="Arial Unicode MS"/>
              <a:cs typeface="Arial Unicode MS"/>
            </a:endParaRPr>
          </a:p>
          <a:p>
            <a:r>
              <a:rPr lang="en-US" i="1" dirty="0" smtClean="0">
                <a:ea typeface="Arial Unicode MS"/>
                <a:cs typeface="Arial Unicode MS"/>
              </a:rPr>
              <a:t>n</a:t>
            </a:r>
            <a:r>
              <a:rPr lang="en-US" baseline="-25000" dirty="0" smtClean="0">
                <a:ea typeface="Arial Unicode MS"/>
                <a:cs typeface="Arial Unicode MS"/>
              </a:rPr>
              <a:t>split</a:t>
            </a:r>
            <a:r>
              <a:rPr lang="en-US" dirty="0" smtClean="0">
                <a:ea typeface="Arial Unicode MS"/>
                <a:cs typeface="Arial Unicode MS"/>
              </a:rPr>
              <a:t> = 10 (see paper)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3600" dirty="0" smtClean="0">
                <a:solidFill>
                  <a:schemeClr val="tx1"/>
                </a:solidFill>
              </a:rPr>
              <a:t>on</a:t>
            </a:r>
            <a:r>
              <a:rPr lang="en-US" dirty="0" smtClean="0"/>
              <a:t> Searching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629334"/>
            <a:ext cx="8776150" cy="467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bgerundete rechteckige Legende 3"/>
          <p:cNvSpPr/>
          <p:nvPr/>
        </p:nvSpPr>
        <p:spPr>
          <a:xfrm>
            <a:off x="1585008" y="2349500"/>
            <a:ext cx="2948210" cy="715089"/>
          </a:xfrm>
          <a:prstGeom prst="wedgeRoundRectCallout">
            <a:avLst>
              <a:gd name="adj1" fmla="val -9385"/>
              <a:gd name="adj2" fmla="val 1175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Logarithmic search cost from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≈ 1000 source classes 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6147721" y="1454114"/>
            <a:ext cx="2879254" cy="715089"/>
          </a:xfrm>
          <a:prstGeom prst="wedgeRoundRectCallout">
            <a:avLst>
              <a:gd name="adj1" fmla="val -11647"/>
              <a:gd name="adj2" fmla="val 12821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Bulk insertion outperforms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successive insertion by ≈ 1%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3600" dirty="0" smtClean="0">
                <a:solidFill>
                  <a:schemeClr val="tx1"/>
                </a:solidFill>
              </a:rPr>
              <a:t>on</a:t>
            </a:r>
            <a:r>
              <a:rPr lang="en-US" dirty="0" smtClean="0"/>
              <a:t> Insertion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9375" y="5512953"/>
            <a:ext cx="8813800" cy="79636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	Conclusion: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Logarithmic cost for search and insertion</a:t>
            </a:r>
          </a:p>
          <a:p>
            <a:pPr lvl="1">
              <a:buNone/>
            </a:pPr>
            <a:r>
              <a:rPr lang="en-US" dirty="0" smtClean="0"/>
              <a:t>…	despite heterogeneity of split types and predicates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598130"/>
            <a:ext cx="8694422" cy="37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bgerundete rechteckige Legende 3"/>
          <p:cNvSpPr/>
          <p:nvPr/>
        </p:nvSpPr>
        <p:spPr>
          <a:xfrm>
            <a:off x="4283968" y="1459003"/>
            <a:ext cx="2441789" cy="693371"/>
          </a:xfrm>
          <a:prstGeom prst="wedgeRoundRectCallout">
            <a:avLst>
              <a:gd name="adj1" fmla="val -6662"/>
              <a:gd name="adj2" fmla="val 10637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Cost for splitting amount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≈ 4 evaluations of 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454114"/>
            <a:ext cx="8813800" cy="485461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Integration systems (Information Manifold, Infomaster, Quete, …)</a:t>
            </a:r>
          </a:p>
          <a:p>
            <a:pPr lvl="1"/>
            <a:r>
              <a:rPr lang="en-US" dirty="0" smtClean="0"/>
              <a:t>Query processing excludes sources with unrelated attributes/relations</a:t>
            </a:r>
          </a:p>
          <a:p>
            <a:pPr lvl="1"/>
            <a:r>
              <a:rPr lang="en-US" dirty="0" smtClean="0"/>
              <a:t>Possible to enhance mappings by constraints (e.g. price &gt; 20000)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</a:t>
            </a:r>
            <a:r>
              <a:rPr lang="en-US" dirty="0" smtClean="0">
                <a:sym typeface="Wingdings" pitchFamily="2" charset="2"/>
              </a:rPr>
              <a:t> Not sufficient for large HIS</a:t>
            </a:r>
            <a:endParaRPr lang="en-US" dirty="0" smtClean="0"/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Discovery services for text sources (GlOSS, …)</a:t>
            </a:r>
          </a:p>
          <a:p>
            <a:pPr lvl="1"/>
            <a:r>
              <a:rPr lang="en-US" dirty="0" smtClean="0"/>
              <a:t>Keyword-based search and ranking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Do not incorporate underlying ontology</a:t>
            </a:r>
            <a:endParaRPr lang="en-US" dirty="0" smtClean="0"/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P2P discovery services for ontology-based HIS (SCS, GloServ, …)</a:t>
            </a:r>
          </a:p>
          <a:p>
            <a:pPr lvl="1"/>
            <a:r>
              <a:rPr lang="en-US" dirty="0" smtClean="0"/>
              <a:t>Organize sources according to class hierarchy and selected attributes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</a:t>
            </a:r>
            <a:r>
              <a:rPr lang="en-US" dirty="0" smtClean="0">
                <a:sym typeface="Wingdings" pitchFamily="2" charset="2"/>
              </a:rPr>
              <a:t> Large HIS require higher expressiveness and flexibility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65" name="Gruppieren 64"/>
          <p:cNvGrpSpPr/>
          <p:nvPr/>
        </p:nvGrpSpPr>
        <p:grpSpPr>
          <a:xfrm>
            <a:off x="6520196" y="2117521"/>
            <a:ext cx="1796220" cy="216024"/>
            <a:chOff x="5647569" y="2276872"/>
            <a:chExt cx="1796220" cy="216024"/>
          </a:xfrm>
        </p:grpSpPr>
        <p:sp>
          <p:nvSpPr>
            <p:cNvPr id="59" name="Rechteck 58"/>
            <p:cNvSpPr/>
            <p:nvPr/>
          </p:nvSpPr>
          <p:spPr>
            <a:xfrm>
              <a:off x="5647569" y="2276872"/>
              <a:ext cx="179622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SELECT … FROM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7069708" y="2312876"/>
              <a:ext cx="288032" cy="144016"/>
              <a:chOff x="5535538" y="2852936"/>
              <a:chExt cx="288032" cy="144016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5535538" y="285293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5679554" y="2852936"/>
                <a:ext cx="144016" cy="14401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0" name="Gruppieren 49"/>
          <p:cNvGrpSpPr/>
          <p:nvPr/>
        </p:nvGrpSpPr>
        <p:grpSpPr>
          <a:xfrm>
            <a:off x="8392976" y="2508144"/>
            <a:ext cx="499504" cy="544913"/>
            <a:chOff x="6090996" y="2598812"/>
            <a:chExt cx="499504" cy="544913"/>
          </a:xfrm>
        </p:grpSpPr>
        <p:sp>
          <p:nvSpPr>
            <p:cNvPr id="29" name="Flussdiagramm: Magnetplattenspeicher 28"/>
            <p:cNvSpPr/>
            <p:nvPr/>
          </p:nvSpPr>
          <p:spPr>
            <a:xfrm>
              <a:off x="6090996" y="2598812"/>
              <a:ext cx="499504" cy="544913"/>
            </a:xfrm>
            <a:prstGeom prst="flowChartMagneticDisk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6124724" y="2852936"/>
              <a:ext cx="432048" cy="144016"/>
              <a:chOff x="5364088" y="2852936"/>
              <a:chExt cx="432048" cy="144016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5364088" y="285293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5508104" y="285293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5652120" y="285293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7528880" y="3316135"/>
            <a:ext cx="499504" cy="544913"/>
            <a:chOff x="6592776" y="2598518"/>
            <a:chExt cx="499504" cy="544913"/>
          </a:xfrm>
        </p:grpSpPr>
        <p:sp>
          <p:nvSpPr>
            <p:cNvPr id="48" name="Flussdiagramm: Magnetplattenspeicher 47"/>
            <p:cNvSpPr/>
            <p:nvPr/>
          </p:nvSpPr>
          <p:spPr>
            <a:xfrm>
              <a:off x="6592776" y="2598518"/>
              <a:ext cx="499504" cy="544913"/>
            </a:xfrm>
            <a:prstGeom prst="flowChartMagneticDisk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6698512" y="2853135"/>
              <a:ext cx="288032" cy="144016"/>
              <a:chOff x="5364088" y="2852936"/>
              <a:chExt cx="288032" cy="144016"/>
            </a:xfrm>
          </p:grpSpPr>
          <p:sp>
            <p:nvSpPr>
              <p:cNvPr id="33" name="Rechteck 32"/>
              <p:cNvSpPr/>
              <p:nvPr/>
            </p:nvSpPr>
            <p:spPr>
              <a:xfrm>
                <a:off x="5364088" y="2852936"/>
                <a:ext cx="144016" cy="14401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5508104" y="285293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2" name="Gruppieren 51"/>
          <p:cNvGrpSpPr/>
          <p:nvPr/>
        </p:nvGrpSpPr>
        <p:grpSpPr>
          <a:xfrm>
            <a:off x="6444208" y="2868804"/>
            <a:ext cx="499504" cy="544913"/>
            <a:chOff x="7744904" y="2598518"/>
            <a:chExt cx="499504" cy="544913"/>
          </a:xfrm>
        </p:grpSpPr>
        <p:sp>
          <p:nvSpPr>
            <p:cNvPr id="51" name="Flussdiagramm: Magnetplattenspeicher 50"/>
            <p:cNvSpPr/>
            <p:nvPr/>
          </p:nvSpPr>
          <p:spPr>
            <a:xfrm>
              <a:off x="7744904" y="2598518"/>
              <a:ext cx="499504" cy="544913"/>
            </a:xfrm>
            <a:prstGeom prst="flowChartMagneticDisk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7850640" y="2853134"/>
              <a:ext cx="288032" cy="144016"/>
              <a:chOff x="5364088" y="2852936"/>
              <a:chExt cx="288032" cy="144016"/>
            </a:xfrm>
          </p:grpSpPr>
          <p:sp>
            <p:nvSpPr>
              <p:cNvPr id="42" name="Rechteck 41"/>
              <p:cNvSpPr/>
              <p:nvPr/>
            </p:nvSpPr>
            <p:spPr>
              <a:xfrm>
                <a:off x="5364088" y="285293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5508104" y="285293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6" name="Pfeil nach oben und unten 55"/>
          <p:cNvSpPr/>
          <p:nvPr/>
        </p:nvSpPr>
        <p:spPr>
          <a:xfrm>
            <a:off x="8503474" y="2018257"/>
            <a:ext cx="292584" cy="432048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Pfeil nach oben und unten 56"/>
          <p:cNvSpPr/>
          <p:nvPr/>
        </p:nvSpPr>
        <p:spPr>
          <a:xfrm>
            <a:off x="7630064" y="2018257"/>
            <a:ext cx="292584" cy="1249179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Pfeil nach oben und unten 57"/>
          <p:cNvSpPr/>
          <p:nvPr/>
        </p:nvSpPr>
        <p:spPr>
          <a:xfrm>
            <a:off x="6556859" y="2018257"/>
            <a:ext cx="292584" cy="79657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4" name="Gruppieren 143"/>
          <p:cNvGrpSpPr/>
          <p:nvPr/>
        </p:nvGrpSpPr>
        <p:grpSpPr>
          <a:xfrm>
            <a:off x="6456650" y="1733948"/>
            <a:ext cx="2435830" cy="239470"/>
            <a:chOff x="6456650" y="1733948"/>
            <a:chExt cx="2435830" cy="239470"/>
          </a:xfrm>
        </p:grpSpPr>
        <p:sp>
          <p:nvSpPr>
            <p:cNvPr id="55" name="Rechteck 54"/>
            <p:cNvSpPr/>
            <p:nvPr/>
          </p:nvSpPr>
          <p:spPr>
            <a:xfrm>
              <a:off x="6456650" y="1733948"/>
              <a:ext cx="2435830" cy="23947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7386533" y="1781675"/>
              <a:ext cx="576064" cy="144016"/>
              <a:chOff x="5364088" y="2852936"/>
              <a:chExt cx="576064" cy="144016"/>
            </a:xfrm>
          </p:grpSpPr>
          <p:sp>
            <p:nvSpPr>
              <p:cNvPr id="61" name="Rechteck 60"/>
              <p:cNvSpPr/>
              <p:nvPr/>
            </p:nvSpPr>
            <p:spPr>
              <a:xfrm>
                <a:off x="5364088" y="2852936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5508104" y="2852936"/>
                <a:ext cx="144016" cy="144016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5652120" y="2852936"/>
                <a:ext cx="144016" cy="14401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5796136" y="2852936"/>
                <a:ext cx="144016" cy="144016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6" name="Pfeil nach oben und unten 65"/>
          <p:cNvSpPr/>
          <p:nvPr/>
        </p:nvSpPr>
        <p:spPr>
          <a:xfrm rot="2517526" flipH="1">
            <a:off x="8135312" y="3051411"/>
            <a:ext cx="292584" cy="432048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Pfeil nach oben und unten 66"/>
          <p:cNvSpPr/>
          <p:nvPr/>
        </p:nvSpPr>
        <p:spPr>
          <a:xfrm rot="17324378" flipH="1">
            <a:off x="7090606" y="3173337"/>
            <a:ext cx="292584" cy="48987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hteck 116"/>
          <p:cNvSpPr/>
          <p:nvPr/>
        </p:nvSpPr>
        <p:spPr>
          <a:xfrm>
            <a:off x="760936" y="4001261"/>
            <a:ext cx="2006759" cy="5651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Which entities are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described by a source?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0" name="Rechteck 119"/>
          <p:cNvSpPr/>
          <p:nvPr/>
        </p:nvSpPr>
        <p:spPr>
          <a:xfrm>
            <a:off x="3563888" y="4011945"/>
            <a:ext cx="2186423" cy="5651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Which information is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given about the entities?</a:t>
            </a:r>
          </a:p>
        </p:txBody>
      </p:sp>
      <p:sp>
        <p:nvSpPr>
          <p:cNvPr id="122" name="Pfeil nach links und rechts 121"/>
          <p:cNvSpPr/>
          <p:nvPr/>
        </p:nvSpPr>
        <p:spPr>
          <a:xfrm>
            <a:off x="2821369" y="4040953"/>
            <a:ext cx="688846" cy="4800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7" name="Picture 2" descr="C:\Users\langerh\AppData\Local\Microsoft\Windows\Temporary Internet Files\Content.IE5\X4G2HUSY\MCj03968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60876" y="1916832"/>
            <a:ext cx="392164" cy="473386"/>
          </a:xfrm>
          <a:prstGeom prst="rect">
            <a:avLst/>
          </a:prstGeom>
          <a:noFill/>
        </p:spPr>
      </p:pic>
      <p:grpSp>
        <p:nvGrpSpPr>
          <p:cNvPr id="141" name="Gruppieren 140"/>
          <p:cNvGrpSpPr/>
          <p:nvPr/>
        </p:nvGrpSpPr>
        <p:grpSpPr>
          <a:xfrm>
            <a:off x="6551548" y="3645024"/>
            <a:ext cx="2340932" cy="2176679"/>
            <a:chOff x="6551548" y="4001261"/>
            <a:chExt cx="2340932" cy="2176679"/>
          </a:xfrm>
        </p:grpSpPr>
        <p:pic>
          <p:nvPicPr>
            <p:cNvPr id="1029" name="Picture 5" descr="C:\Users\langerh\AppData\Local\Microsoft\Windows\Temporary Internet Files\Content.IE5\1O3R38RI\MP900437273[1]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13217" t="4450" r="12742" b="3562"/>
            <a:stretch>
              <a:fillRect/>
            </a:stretch>
          </p:blipFill>
          <p:spPr bwMode="auto">
            <a:xfrm>
              <a:off x="6774180" y="4166260"/>
              <a:ext cx="2021878" cy="2011680"/>
            </a:xfrm>
            <a:prstGeom prst="rect">
              <a:avLst/>
            </a:prstGeom>
            <a:noFill/>
          </p:spPr>
        </p:pic>
        <p:sp>
          <p:nvSpPr>
            <p:cNvPr id="118" name="Rechteck 117"/>
            <p:cNvSpPr/>
            <p:nvPr/>
          </p:nvSpPr>
          <p:spPr>
            <a:xfrm>
              <a:off x="6693960" y="4045102"/>
              <a:ext cx="2198520" cy="213283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6971393" y="4431513"/>
              <a:ext cx="444500" cy="450850"/>
            </a:xfrm>
            <a:custGeom>
              <a:avLst/>
              <a:gdLst>
                <a:gd name="connsiteX0" fmla="*/ 95250 w 444500"/>
                <a:gd name="connsiteY0" fmla="*/ 450850 h 450850"/>
                <a:gd name="connsiteX1" fmla="*/ 327025 w 444500"/>
                <a:gd name="connsiteY1" fmla="*/ 403225 h 450850"/>
                <a:gd name="connsiteX2" fmla="*/ 371475 w 444500"/>
                <a:gd name="connsiteY2" fmla="*/ 238125 h 450850"/>
                <a:gd name="connsiteX3" fmla="*/ 444500 w 444500"/>
                <a:gd name="connsiteY3" fmla="*/ 130175 h 450850"/>
                <a:gd name="connsiteX4" fmla="*/ 342900 w 444500"/>
                <a:gd name="connsiteY4" fmla="*/ 0 h 450850"/>
                <a:gd name="connsiteX5" fmla="*/ 177800 w 444500"/>
                <a:gd name="connsiteY5" fmla="*/ 53975 h 450850"/>
                <a:gd name="connsiteX6" fmla="*/ 47625 w 444500"/>
                <a:gd name="connsiteY6" fmla="*/ 200025 h 450850"/>
                <a:gd name="connsiteX7" fmla="*/ 0 w 444500"/>
                <a:gd name="connsiteY7" fmla="*/ 368300 h 450850"/>
                <a:gd name="connsiteX8" fmla="*/ 95250 w 444500"/>
                <a:gd name="connsiteY8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500" h="450850">
                  <a:moveTo>
                    <a:pt x="95250" y="450850"/>
                  </a:moveTo>
                  <a:lnTo>
                    <a:pt x="327025" y="403225"/>
                  </a:lnTo>
                  <a:lnTo>
                    <a:pt x="371475" y="238125"/>
                  </a:lnTo>
                  <a:lnTo>
                    <a:pt x="444500" y="130175"/>
                  </a:lnTo>
                  <a:lnTo>
                    <a:pt x="342900" y="0"/>
                  </a:lnTo>
                  <a:lnTo>
                    <a:pt x="177800" y="53975"/>
                  </a:lnTo>
                  <a:lnTo>
                    <a:pt x="47625" y="200025"/>
                  </a:lnTo>
                  <a:lnTo>
                    <a:pt x="0" y="368300"/>
                  </a:lnTo>
                  <a:lnTo>
                    <a:pt x="95250" y="450850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7845113" y="4808338"/>
              <a:ext cx="478854" cy="429626"/>
            </a:xfrm>
            <a:custGeom>
              <a:avLst/>
              <a:gdLst>
                <a:gd name="connsiteX0" fmla="*/ 0 w 339725"/>
                <a:gd name="connsiteY0" fmla="*/ 209550 h 304800"/>
                <a:gd name="connsiteX1" fmla="*/ 111125 w 339725"/>
                <a:gd name="connsiteY1" fmla="*/ 304800 h 304800"/>
                <a:gd name="connsiteX2" fmla="*/ 196850 w 339725"/>
                <a:gd name="connsiteY2" fmla="*/ 238125 h 304800"/>
                <a:gd name="connsiteX3" fmla="*/ 339725 w 339725"/>
                <a:gd name="connsiteY3" fmla="*/ 174625 h 304800"/>
                <a:gd name="connsiteX4" fmla="*/ 339725 w 339725"/>
                <a:gd name="connsiteY4" fmla="*/ 127000 h 304800"/>
                <a:gd name="connsiteX5" fmla="*/ 174625 w 339725"/>
                <a:gd name="connsiteY5" fmla="*/ 0 h 304800"/>
                <a:gd name="connsiteX6" fmla="*/ 44450 w 339725"/>
                <a:gd name="connsiteY6" fmla="*/ 38100 h 304800"/>
                <a:gd name="connsiteX7" fmla="*/ 0 w 339725"/>
                <a:gd name="connsiteY7" fmla="*/ 20955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725" h="304800">
                  <a:moveTo>
                    <a:pt x="0" y="209550"/>
                  </a:moveTo>
                  <a:lnTo>
                    <a:pt x="111125" y="304800"/>
                  </a:lnTo>
                  <a:lnTo>
                    <a:pt x="196850" y="238125"/>
                  </a:lnTo>
                  <a:lnTo>
                    <a:pt x="339725" y="174625"/>
                  </a:lnTo>
                  <a:lnTo>
                    <a:pt x="339725" y="127000"/>
                  </a:lnTo>
                  <a:lnTo>
                    <a:pt x="174625" y="0"/>
                  </a:lnTo>
                  <a:lnTo>
                    <a:pt x="44450" y="38100"/>
                  </a:lnTo>
                  <a:lnTo>
                    <a:pt x="0" y="209550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7282543" y="5317338"/>
              <a:ext cx="352425" cy="273050"/>
            </a:xfrm>
            <a:custGeom>
              <a:avLst/>
              <a:gdLst>
                <a:gd name="connsiteX0" fmla="*/ 3175 w 352425"/>
                <a:gd name="connsiteY0" fmla="*/ 114300 h 273050"/>
                <a:gd name="connsiteX1" fmla="*/ 63500 w 352425"/>
                <a:gd name="connsiteY1" fmla="*/ 273050 h 273050"/>
                <a:gd name="connsiteX2" fmla="*/ 152400 w 352425"/>
                <a:gd name="connsiteY2" fmla="*/ 266700 h 273050"/>
                <a:gd name="connsiteX3" fmla="*/ 279400 w 352425"/>
                <a:gd name="connsiteY3" fmla="*/ 260350 h 273050"/>
                <a:gd name="connsiteX4" fmla="*/ 311150 w 352425"/>
                <a:gd name="connsiteY4" fmla="*/ 174625 h 273050"/>
                <a:gd name="connsiteX5" fmla="*/ 352425 w 352425"/>
                <a:gd name="connsiteY5" fmla="*/ 79375 h 273050"/>
                <a:gd name="connsiteX6" fmla="*/ 149225 w 352425"/>
                <a:gd name="connsiteY6" fmla="*/ 0 h 273050"/>
                <a:gd name="connsiteX7" fmla="*/ 0 w 352425"/>
                <a:gd name="connsiteY7" fmla="*/ 28575 h 273050"/>
                <a:gd name="connsiteX8" fmla="*/ 3175 w 352425"/>
                <a:gd name="connsiteY8" fmla="*/ 11430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25" h="273050">
                  <a:moveTo>
                    <a:pt x="3175" y="114300"/>
                  </a:moveTo>
                  <a:lnTo>
                    <a:pt x="63500" y="273050"/>
                  </a:lnTo>
                  <a:lnTo>
                    <a:pt x="152400" y="266700"/>
                  </a:lnTo>
                  <a:lnTo>
                    <a:pt x="279400" y="260350"/>
                  </a:lnTo>
                  <a:lnTo>
                    <a:pt x="311150" y="174625"/>
                  </a:lnTo>
                  <a:lnTo>
                    <a:pt x="352425" y="79375"/>
                  </a:lnTo>
                  <a:lnTo>
                    <a:pt x="149225" y="0"/>
                  </a:lnTo>
                  <a:lnTo>
                    <a:pt x="0" y="28575"/>
                  </a:lnTo>
                  <a:lnTo>
                    <a:pt x="3175" y="114300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8206468" y="5244313"/>
              <a:ext cx="381000" cy="488950"/>
            </a:xfrm>
            <a:custGeom>
              <a:avLst/>
              <a:gdLst>
                <a:gd name="connsiteX0" fmla="*/ 82550 w 381000"/>
                <a:gd name="connsiteY0" fmla="*/ 34925 h 488950"/>
                <a:gd name="connsiteX1" fmla="*/ 0 w 381000"/>
                <a:gd name="connsiteY1" fmla="*/ 327025 h 488950"/>
                <a:gd name="connsiteX2" fmla="*/ 50800 w 381000"/>
                <a:gd name="connsiteY2" fmla="*/ 488950 h 488950"/>
                <a:gd name="connsiteX3" fmla="*/ 209550 w 381000"/>
                <a:gd name="connsiteY3" fmla="*/ 441325 h 488950"/>
                <a:gd name="connsiteX4" fmla="*/ 288925 w 381000"/>
                <a:gd name="connsiteY4" fmla="*/ 358775 h 488950"/>
                <a:gd name="connsiteX5" fmla="*/ 381000 w 381000"/>
                <a:gd name="connsiteY5" fmla="*/ 161925 h 488950"/>
                <a:gd name="connsiteX6" fmla="*/ 228600 w 381000"/>
                <a:gd name="connsiteY6" fmla="*/ 0 h 488950"/>
                <a:gd name="connsiteX7" fmla="*/ 82550 w 381000"/>
                <a:gd name="connsiteY7" fmla="*/ 34925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488950">
                  <a:moveTo>
                    <a:pt x="82550" y="34925"/>
                  </a:moveTo>
                  <a:lnTo>
                    <a:pt x="0" y="327025"/>
                  </a:lnTo>
                  <a:lnTo>
                    <a:pt x="50800" y="488950"/>
                  </a:lnTo>
                  <a:lnTo>
                    <a:pt x="209550" y="441325"/>
                  </a:lnTo>
                  <a:lnTo>
                    <a:pt x="288925" y="358775"/>
                  </a:lnTo>
                  <a:lnTo>
                    <a:pt x="381000" y="161925"/>
                  </a:lnTo>
                  <a:lnTo>
                    <a:pt x="228600" y="0"/>
                  </a:lnTo>
                  <a:lnTo>
                    <a:pt x="82550" y="34925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6898368" y="4999838"/>
              <a:ext cx="400050" cy="384175"/>
            </a:xfrm>
            <a:custGeom>
              <a:avLst/>
              <a:gdLst>
                <a:gd name="connsiteX0" fmla="*/ 85725 w 400050"/>
                <a:gd name="connsiteY0" fmla="*/ 0 h 384175"/>
                <a:gd name="connsiteX1" fmla="*/ 0 w 400050"/>
                <a:gd name="connsiteY1" fmla="*/ 31750 h 384175"/>
                <a:gd name="connsiteX2" fmla="*/ 57150 w 400050"/>
                <a:gd name="connsiteY2" fmla="*/ 136525 h 384175"/>
                <a:gd name="connsiteX3" fmla="*/ 104775 w 400050"/>
                <a:gd name="connsiteY3" fmla="*/ 250825 h 384175"/>
                <a:gd name="connsiteX4" fmla="*/ 171450 w 400050"/>
                <a:gd name="connsiteY4" fmla="*/ 384175 h 384175"/>
                <a:gd name="connsiteX5" fmla="*/ 288925 w 400050"/>
                <a:gd name="connsiteY5" fmla="*/ 311150 h 384175"/>
                <a:gd name="connsiteX6" fmla="*/ 400050 w 400050"/>
                <a:gd name="connsiteY6" fmla="*/ 292100 h 384175"/>
                <a:gd name="connsiteX7" fmla="*/ 365125 w 400050"/>
                <a:gd name="connsiteY7" fmla="*/ 174625 h 384175"/>
                <a:gd name="connsiteX8" fmla="*/ 254000 w 400050"/>
                <a:gd name="connsiteY8" fmla="*/ 130175 h 384175"/>
                <a:gd name="connsiteX9" fmla="*/ 85725 w 400050"/>
                <a:gd name="connsiteY9" fmla="*/ 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384175">
                  <a:moveTo>
                    <a:pt x="85725" y="0"/>
                  </a:moveTo>
                  <a:lnTo>
                    <a:pt x="0" y="31750"/>
                  </a:lnTo>
                  <a:lnTo>
                    <a:pt x="57150" y="136525"/>
                  </a:lnTo>
                  <a:lnTo>
                    <a:pt x="104775" y="250825"/>
                  </a:lnTo>
                  <a:lnTo>
                    <a:pt x="171450" y="384175"/>
                  </a:lnTo>
                  <a:lnTo>
                    <a:pt x="288925" y="311150"/>
                  </a:lnTo>
                  <a:lnTo>
                    <a:pt x="400050" y="292100"/>
                  </a:lnTo>
                  <a:lnTo>
                    <a:pt x="365125" y="174625"/>
                  </a:lnTo>
                  <a:lnTo>
                    <a:pt x="254000" y="13017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7203168" y="5657063"/>
              <a:ext cx="241300" cy="298450"/>
            </a:xfrm>
            <a:custGeom>
              <a:avLst/>
              <a:gdLst>
                <a:gd name="connsiteX0" fmla="*/ 241300 w 241300"/>
                <a:gd name="connsiteY0" fmla="*/ 22225 h 298450"/>
                <a:gd name="connsiteX1" fmla="*/ 0 w 241300"/>
                <a:gd name="connsiteY1" fmla="*/ 0 h 298450"/>
                <a:gd name="connsiteX2" fmla="*/ 88900 w 241300"/>
                <a:gd name="connsiteY2" fmla="*/ 238125 h 298450"/>
                <a:gd name="connsiteX3" fmla="*/ 184150 w 241300"/>
                <a:gd name="connsiteY3" fmla="*/ 298450 h 298450"/>
                <a:gd name="connsiteX4" fmla="*/ 206375 w 241300"/>
                <a:gd name="connsiteY4" fmla="*/ 92075 h 298450"/>
                <a:gd name="connsiteX5" fmla="*/ 241300 w 241300"/>
                <a:gd name="connsiteY5" fmla="*/ 22225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00" h="298450">
                  <a:moveTo>
                    <a:pt x="241300" y="22225"/>
                  </a:moveTo>
                  <a:lnTo>
                    <a:pt x="0" y="0"/>
                  </a:lnTo>
                  <a:lnTo>
                    <a:pt x="88900" y="238125"/>
                  </a:lnTo>
                  <a:lnTo>
                    <a:pt x="184150" y="298450"/>
                  </a:lnTo>
                  <a:lnTo>
                    <a:pt x="206375" y="92075"/>
                  </a:lnTo>
                  <a:lnTo>
                    <a:pt x="241300" y="22225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7927068" y="4399763"/>
              <a:ext cx="460375" cy="355600"/>
            </a:xfrm>
            <a:custGeom>
              <a:avLst/>
              <a:gdLst>
                <a:gd name="connsiteX0" fmla="*/ 0 w 460375"/>
                <a:gd name="connsiteY0" fmla="*/ 346075 h 355600"/>
                <a:gd name="connsiteX1" fmla="*/ 180975 w 460375"/>
                <a:gd name="connsiteY1" fmla="*/ 307975 h 355600"/>
                <a:gd name="connsiteX2" fmla="*/ 276225 w 460375"/>
                <a:gd name="connsiteY2" fmla="*/ 339725 h 355600"/>
                <a:gd name="connsiteX3" fmla="*/ 371475 w 460375"/>
                <a:gd name="connsiteY3" fmla="*/ 355600 h 355600"/>
                <a:gd name="connsiteX4" fmla="*/ 460375 w 460375"/>
                <a:gd name="connsiteY4" fmla="*/ 215900 h 355600"/>
                <a:gd name="connsiteX5" fmla="*/ 406400 w 460375"/>
                <a:gd name="connsiteY5" fmla="*/ 15875 h 355600"/>
                <a:gd name="connsiteX6" fmla="*/ 203200 w 460375"/>
                <a:gd name="connsiteY6" fmla="*/ 0 h 355600"/>
                <a:gd name="connsiteX7" fmla="*/ 142875 w 460375"/>
                <a:gd name="connsiteY7" fmla="*/ 82550 h 355600"/>
                <a:gd name="connsiteX8" fmla="*/ 47625 w 460375"/>
                <a:gd name="connsiteY8" fmla="*/ 111125 h 355600"/>
                <a:gd name="connsiteX9" fmla="*/ 12700 w 460375"/>
                <a:gd name="connsiteY9" fmla="*/ 187325 h 355600"/>
                <a:gd name="connsiteX10" fmla="*/ 101600 w 460375"/>
                <a:gd name="connsiteY10" fmla="*/ 254000 h 355600"/>
                <a:gd name="connsiteX11" fmla="*/ 22225 w 460375"/>
                <a:gd name="connsiteY11" fmla="*/ 263525 h 355600"/>
                <a:gd name="connsiteX12" fmla="*/ 0 w 460375"/>
                <a:gd name="connsiteY12" fmla="*/ 346075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375" h="355600">
                  <a:moveTo>
                    <a:pt x="0" y="346075"/>
                  </a:moveTo>
                  <a:lnTo>
                    <a:pt x="180975" y="307975"/>
                  </a:lnTo>
                  <a:lnTo>
                    <a:pt x="276225" y="339725"/>
                  </a:lnTo>
                  <a:lnTo>
                    <a:pt x="371475" y="355600"/>
                  </a:lnTo>
                  <a:lnTo>
                    <a:pt x="460375" y="215900"/>
                  </a:lnTo>
                  <a:lnTo>
                    <a:pt x="406400" y="15875"/>
                  </a:lnTo>
                  <a:lnTo>
                    <a:pt x="203200" y="0"/>
                  </a:lnTo>
                  <a:lnTo>
                    <a:pt x="142875" y="82550"/>
                  </a:lnTo>
                  <a:lnTo>
                    <a:pt x="47625" y="111125"/>
                  </a:lnTo>
                  <a:lnTo>
                    <a:pt x="12700" y="187325"/>
                  </a:lnTo>
                  <a:lnTo>
                    <a:pt x="101600" y="254000"/>
                  </a:lnTo>
                  <a:lnTo>
                    <a:pt x="22225" y="263525"/>
                  </a:lnTo>
                  <a:lnTo>
                    <a:pt x="0" y="346075"/>
                  </a:lnTo>
                  <a:close/>
                </a:path>
              </a:pathLst>
            </a:custGeom>
            <a:solidFill>
              <a:schemeClr val="tx2">
                <a:alpha val="67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uppieren 79"/>
            <p:cNvGrpSpPr/>
            <p:nvPr/>
          </p:nvGrpSpPr>
          <p:grpSpPr>
            <a:xfrm>
              <a:off x="6820906" y="5069642"/>
              <a:ext cx="220966" cy="241054"/>
              <a:chOff x="6592776" y="2598518"/>
              <a:chExt cx="499504" cy="544913"/>
            </a:xfrm>
          </p:grpSpPr>
          <p:sp>
            <p:nvSpPr>
              <p:cNvPr id="81" name="Flussdiagramm: Magnetplattenspeicher 80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2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83" name="Rechteck 82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Rechteck 83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5" name="Gruppieren 84"/>
            <p:cNvGrpSpPr/>
            <p:nvPr/>
          </p:nvGrpSpPr>
          <p:grpSpPr>
            <a:xfrm>
              <a:off x="6826151" y="4671946"/>
              <a:ext cx="220966" cy="241054"/>
              <a:chOff x="6592776" y="2598518"/>
              <a:chExt cx="499504" cy="544913"/>
            </a:xfrm>
          </p:grpSpPr>
          <p:sp>
            <p:nvSpPr>
              <p:cNvPr id="86" name="Flussdiagramm: Magnetplattenspeicher 85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7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88" name="Rechteck 87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hteck 88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6" name="Gruppieren 45"/>
            <p:cNvGrpSpPr/>
            <p:nvPr/>
          </p:nvGrpSpPr>
          <p:grpSpPr>
            <a:xfrm>
              <a:off x="8200211" y="4391871"/>
              <a:ext cx="220966" cy="241054"/>
              <a:chOff x="6592776" y="2598518"/>
              <a:chExt cx="499504" cy="544913"/>
            </a:xfrm>
          </p:grpSpPr>
          <p:sp>
            <p:nvSpPr>
              <p:cNvPr id="47" name="Flussdiagramm: Magnetplattenspeicher 46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3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54" name="Rechteck 53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Rechteck 67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0" name="Gruppieren 89"/>
            <p:cNvGrpSpPr/>
            <p:nvPr/>
          </p:nvGrpSpPr>
          <p:grpSpPr>
            <a:xfrm>
              <a:off x="8509895" y="4732865"/>
              <a:ext cx="220966" cy="241054"/>
              <a:chOff x="6592776" y="2598518"/>
              <a:chExt cx="499504" cy="544913"/>
            </a:xfrm>
          </p:grpSpPr>
          <p:sp>
            <p:nvSpPr>
              <p:cNvPr id="91" name="Flussdiagramm: Magnetplattenspeicher 90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2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93" name="Rechteck 92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Rechteck 93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5" name="Gruppieren 94"/>
            <p:cNvGrpSpPr/>
            <p:nvPr/>
          </p:nvGrpSpPr>
          <p:grpSpPr>
            <a:xfrm>
              <a:off x="8142893" y="4921333"/>
              <a:ext cx="220966" cy="241054"/>
              <a:chOff x="6592776" y="2598518"/>
              <a:chExt cx="499504" cy="544913"/>
            </a:xfrm>
          </p:grpSpPr>
          <p:sp>
            <p:nvSpPr>
              <p:cNvPr id="96" name="Flussdiagramm: Magnetplattenspeicher 95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98" name="Rechteck 97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uppieren 99"/>
            <p:cNvGrpSpPr/>
            <p:nvPr/>
          </p:nvGrpSpPr>
          <p:grpSpPr>
            <a:xfrm>
              <a:off x="8407139" y="5434722"/>
              <a:ext cx="220966" cy="241054"/>
              <a:chOff x="6592776" y="2598518"/>
              <a:chExt cx="499504" cy="544913"/>
            </a:xfrm>
          </p:grpSpPr>
          <p:sp>
            <p:nvSpPr>
              <p:cNvPr id="101" name="Flussdiagramm: Magnetplattenspeicher 100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2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103" name="Rechteck 102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Rechteck 103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5" name="Gruppieren 104"/>
            <p:cNvGrpSpPr/>
            <p:nvPr/>
          </p:nvGrpSpPr>
          <p:grpSpPr>
            <a:xfrm>
              <a:off x="7226126" y="5382549"/>
              <a:ext cx="220966" cy="241054"/>
              <a:chOff x="6592776" y="2598518"/>
              <a:chExt cx="499504" cy="544913"/>
            </a:xfrm>
          </p:grpSpPr>
          <p:sp>
            <p:nvSpPr>
              <p:cNvPr id="106" name="Flussdiagramm: Magnetplattenspeicher 105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7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108" name="Rechteck 107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hteck 108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0" name="Gruppieren 109"/>
            <p:cNvGrpSpPr/>
            <p:nvPr/>
          </p:nvGrpSpPr>
          <p:grpSpPr>
            <a:xfrm>
              <a:off x="7165068" y="5817524"/>
              <a:ext cx="220966" cy="241054"/>
              <a:chOff x="6592776" y="2598518"/>
              <a:chExt cx="499504" cy="544913"/>
            </a:xfrm>
          </p:grpSpPr>
          <p:sp>
            <p:nvSpPr>
              <p:cNvPr id="111" name="Flussdiagramm: Magnetplattenspeicher 110"/>
              <p:cNvSpPr/>
              <p:nvPr/>
            </p:nvSpPr>
            <p:spPr>
              <a:xfrm>
                <a:off x="6592776" y="2598518"/>
                <a:ext cx="499504" cy="544913"/>
              </a:xfrm>
              <a:prstGeom prst="flowChartMagneticDisk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2" name="Gruppieren 31"/>
              <p:cNvGrpSpPr/>
              <p:nvPr/>
            </p:nvGrpSpPr>
            <p:grpSpPr>
              <a:xfrm>
                <a:off x="6698512" y="2853135"/>
                <a:ext cx="288032" cy="144016"/>
                <a:chOff x="5364088" y="2852936"/>
                <a:chExt cx="288032" cy="144016"/>
              </a:xfrm>
            </p:grpSpPr>
            <p:sp>
              <p:nvSpPr>
                <p:cNvPr id="113" name="Rechteck 112"/>
                <p:cNvSpPr/>
                <p:nvPr/>
              </p:nvSpPr>
              <p:spPr>
                <a:xfrm>
                  <a:off x="5364088" y="2852936"/>
                  <a:ext cx="144016" cy="14401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hteck 113"/>
                <p:cNvSpPr/>
                <p:nvPr/>
              </p:nvSpPr>
              <p:spPr>
                <a:xfrm>
                  <a:off x="5508104" y="2852936"/>
                  <a:ext cx="144016" cy="144016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16" name="Freihandform 115"/>
            <p:cNvSpPr/>
            <p:nvPr/>
          </p:nvSpPr>
          <p:spPr>
            <a:xfrm>
              <a:off x="7067550" y="4353903"/>
              <a:ext cx="533400" cy="319087"/>
            </a:xfrm>
            <a:custGeom>
              <a:avLst/>
              <a:gdLst>
                <a:gd name="connsiteX0" fmla="*/ 271463 w 533400"/>
                <a:gd name="connsiteY0" fmla="*/ 0 h 319087"/>
                <a:gd name="connsiteX1" fmla="*/ 0 w 533400"/>
                <a:gd name="connsiteY1" fmla="*/ 152400 h 319087"/>
                <a:gd name="connsiteX2" fmla="*/ 80963 w 533400"/>
                <a:gd name="connsiteY2" fmla="*/ 319087 h 319087"/>
                <a:gd name="connsiteX3" fmla="*/ 376238 w 533400"/>
                <a:gd name="connsiteY3" fmla="*/ 314325 h 319087"/>
                <a:gd name="connsiteX4" fmla="*/ 533400 w 533400"/>
                <a:gd name="connsiteY4" fmla="*/ 171450 h 319087"/>
                <a:gd name="connsiteX5" fmla="*/ 271463 w 533400"/>
                <a:gd name="connsiteY5" fmla="*/ 0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19087">
                  <a:moveTo>
                    <a:pt x="271463" y="0"/>
                  </a:moveTo>
                  <a:lnTo>
                    <a:pt x="0" y="152400"/>
                  </a:lnTo>
                  <a:lnTo>
                    <a:pt x="80963" y="319087"/>
                  </a:lnTo>
                  <a:lnTo>
                    <a:pt x="376238" y="314325"/>
                  </a:lnTo>
                  <a:lnTo>
                    <a:pt x="533400" y="171450"/>
                  </a:lnTo>
                  <a:lnTo>
                    <a:pt x="27146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Gerade Verbindung 120"/>
            <p:cNvCxnSpPr>
              <a:stCxn id="116" idx="2"/>
            </p:cNvCxnSpPr>
            <p:nvPr/>
          </p:nvCxnSpPr>
          <p:spPr>
            <a:xfrm flipH="1" flipV="1">
              <a:off x="6829425" y="4384675"/>
              <a:ext cx="319088" cy="2883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/>
          </p:nvCxnSpPr>
          <p:spPr>
            <a:xfrm rot="10800000">
              <a:off x="6886576" y="4197350"/>
              <a:ext cx="450037" cy="15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Picture 2" descr="C:\Users\langerh\AppData\Local\Microsoft\Windows\Temporary Internet Files\Content.IE5\X4G2HUSY\MCj0396866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551548" y="4001261"/>
              <a:ext cx="392164" cy="473386"/>
            </a:xfrm>
            <a:prstGeom prst="rect">
              <a:avLst/>
            </a:prstGeom>
            <a:noFill/>
          </p:spPr>
        </p:pic>
      </p:grpSp>
      <p:sp>
        <p:nvSpPr>
          <p:cNvPr id="124" name="Inhaltsplatzhalter 123"/>
          <p:cNvSpPr>
            <a:spLocks noGrp="1"/>
          </p:cNvSpPr>
          <p:nvPr>
            <p:ph idx="1"/>
          </p:nvPr>
        </p:nvSpPr>
        <p:spPr>
          <a:xfrm>
            <a:off x="79373" y="1571611"/>
            <a:ext cx="6005515" cy="4737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Heterogeneous information systems (HIS)</a:t>
            </a:r>
          </a:p>
          <a:p>
            <a:pPr lvl="1"/>
            <a:r>
              <a:rPr lang="en-US" dirty="0" smtClean="0"/>
              <a:t>Areas: logistics, finance, context management, …</a:t>
            </a:r>
          </a:p>
          <a:p>
            <a:pPr lvl="1"/>
            <a:r>
              <a:rPr lang="en-US" dirty="0" smtClean="0"/>
              <a:t>Types: FDBMS, mediator-based IS, PDMS</a:t>
            </a:r>
          </a:p>
          <a:p>
            <a:pPr lvl="3">
              <a:tabLst>
                <a:tab pos="1181100" algn="l"/>
              </a:tabLst>
            </a:pPr>
            <a:endParaRPr lang="en-US" dirty="0" smtClean="0"/>
          </a:p>
          <a:p>
            <a:pPr>
              <a:buNone/>
              <a:tabLst>
                <a:tab pos="1181100" algn="l"/>
              </a:tabLst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tx2"/>
                </a:solidFill>
              </a:rPr>
              <a:t>Problem:</a:t>
            </a:r>
            <a:r>
              <a:rPr lang="en-US" dirty="0" smtClean="0"/>
              <a:t> Source discovery in </a:t>
            </a:r>
            <a:r>
              <a:rPr lang="en-US" b="1" dirty="0" smtClean="0">
                <a:solidFill>
                  <a:schemeClr val="tx2"/>
                </a:solidFill>
              </a:rPr>
              <a:t>large HIS</a:t>
            </a:r>
          </a:p>
          <a:p>
            <a:pPr lvl="1">
              <a:tabLst>
                <a:tab pos="1181100" algn="l"/>
              </a:tabLst>
            </a:pPr>
            <a:r>
              <a:rPr lang="en-US" dirty="0" smtClean="0"/>
              <a:t>Schema mappings give coarse descriptions only</a:t>
            </a:r>
          </a:p>
          <a:p>
            <a:pPr lvl="1">
              <a:tabLst>
                <a:tab pos="1181100" algn="l"/>
              </a:tabLst>
            </a:pPr>
            <a:endParaRPr lang="en-US" dirty="0" smtClean="0"/>
          </a:p>
          <a:p>
            <a:pPr lvl="1">
              <a:tabLst>
                <a:tab pos="1181100" algn="l"/>
              </a:tabLst>
            </a:pPr>
            <a:endParaRPr lang="en-US" dirty="0" smtClean="0"/>
          </a:p>
          <a:p>
            <a:pPr lvl="1">
              <a:buNone/>
              <a:tabLst>
                <a:tab pos="1181100" algn="l"/>
              </a:tabLst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1.</a:t>
            </a:r>
            <a:r>
              <a:rPr lang="en-US" dirty="0" smtClean="0">
                <a:sym typeface="Wingdings" pitchFamily="2" charset="2"/>
              </a:rPr>
              <a:t> Formalism for concise source descriptions</a:t>
            </a:r>
          </a:p>
          <a:p>
            <a:pPr lvl="1">
              <a:buNone/>
              <a:tabLst>
                <a:tab pos="1181100" algn="l"/>
              </a:tabLst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2.</a:t>
            </a:r>
            <a:r>
              <a:rPr lang="en-US" dirty="0" smtClean="0">
                <a:sym typeface="Wingdings" pitchFamily="2" charset="2"/>
              </a:rPr>
              <a:t> Index structure for their efficient retrieval</a:t>
            </a:r>
          </a:p>
          <a:p>
            <a:pPr lvl="3">
              <a:tabLst>
                <a:tab pos="1181100" algn="l"/>
              </a:tabLst>
            </a:pPr>
            <a:endParaRPr lang="en-US" dirty="0">
              <a:sym typeface="Wingdings" pitchFamily="2" charset="2"/>
            </a:endParaRPr>
          </a:p>
          <a:p>
            <a:pPr>
              <a:buNone/>
              <a:tabLst>
                <a:tab pos="1181100" algn="l"/>
              </a:tabLst>
            </a:pPr>
            <a:r>
              <a:rPr lang="en-US" dirty="0" smtClean="0">
                <a:sym typeface="Wingdings" pitchFamily="2" charset="2"/>
              </a:rPr>
              <a:t>	Focus: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Ontology-based 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2"/>
            <a:ext cx="8813800" cy="4737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Source discovery in </a:t>
            </a:r>
            <a:r>
              <a:rPr lang="en-US" b="1" dirty="0" smtClean="0">
                <a:solidFill>
                  <a:schemeClr val="tx2"/>
                </a:solidFill>
              </a:rPr>
              <a:t>large HIS</a:t>
            </a:r>
            <a:r>
              <a:rPr lang="en-US" dirty="0" smtClean="0"/>
              <a:t> requires specific approach</a:t>
            </a:r>
          </a:p>
          <a:p>
            <a:endParaRPr lang="en-US" dirty="0" smtClean="0"/>
          </a:p>
          <a:p>
            <a:endParaRPr lang="en-US" dirty="0" smtClean="0"/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dirty="0" smtClean="0"/>
              <a:t>	Proposed advanced description formalism for </a:t>
            </a:r>
            <a:r>
              <a:rPr lang="en-US" b="1" dirty="0" smtClean="0">
                <a:solidFill>
                  <a:schemeClr val="tx2"/>
                </a:solidFill>
              </a:rPr>
              <a:t>ontology-based HIS</a:t>
            </a:r>
          </a:p>
          <a:p>
            <a:pPr lvl="1"/>
            <a:r>
              <a:rPr lang="en-US" dirty="0" smtClean="0"/>
              <a:t>Based on nested </a:t>
            </a:r>
            <a:r>
              <a:rPr lang="en-US" b="1" dirty="0" smtClean="0">
                <a:solidFill>
                  <a:schemeClr val="tx2"/>
                </a:solidFill>
              </a:rPr>
              <a:t>defined classes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Adjustable</a:t>
            </a:r>
            <a:r>
              <a:rPr lang="en-US" dirty="0" smtClean="0"/>
              <a:t> matching semantics using pseudo constraints</a:t>
            </a:r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Source Description Class Tree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(SDC-Tree) for efficient matching</a:t>
            </a:r>
          </a:p>
          <a:p>
            <a:pPr lvl="1"/>
            <a:r>
              <a:rPr lang="en-US" dirty="0" smtClean="0"/>
              <a:t>Extended defined classes to reflect three different split types</a:t>
            </a:r>
          </a:p>
          <a:p>
            <a:pPr lvl="1"/>
            <a:r>
              <a:rPr lang="en-US" dirty="0" smtClean="0"/>
              <a:t>Generic split algorithm for arbitrary ontologies</a:t>
            </a:r>
          </a:p>
          <a:p>
            <a:pPr lvl="1"/>
            <a:r>
              <a:rPr lang="en-US" dirty="0" smtClean="0"/>
              <a:t>Logarithmic search/matching cost</a:t>
            </a:r>
          </a:p>
        </p:txBody>
      </p:sp>
      <p:sp>
        <p:nvSpPr>
          <p:cNvPr id="5" name="Rechteck 4"/>
          <p:cNvSpPr/>
          <p:nvPr/>
        </p:nvSpPr>
        <p:spPr>
          <a:xfrm>
            <a:off x="2195736" y="2066927"/>
            <a:ext cx="2006759" cy="5651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Which entities are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described by a source?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998688" y="2077611"/>
            <a:ext cx="2186423" cy="5651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Which information is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given about the entities?</a:t>
            </a:r>
          </a:p>
        </p:txBody>
      </p:sp>
      <p:sp>
        <p:nvSpPr>
          <p:cNvPr id="7" name="Pfeil nach links und rechts 6"/>
          <p:cNvSpPr/>
          <p:nvPr/>
        </p:nvSpPr>
        <p:spPr>
          <a:xfrm>
            <a:off x="4256169" y="2106619"/>
            <a:ext cx="688846" cy="4800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084888" y="6000768"/>
            <a:ext cx="320202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0825" y="1072116"/>
            <a:ext cx="4321175" cy="170881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Thank you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for your attention!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1406" y="4077072"/>
            <a:ext cx="8229600" cy="2231653"/>
          </a:xfrm>
        </p:spPr>
        <p:txBody>
          <a:bodyPr anchor="b" anchorCtr="0"/>
          <a:lstStyle/>
          <a:p>
            <a:pPr lvl="0">
              <a:buNone/>
              <a:defRPr/>
            </a:pPr>
            <a:r>
              <a:rPr lang="en-US" dirty="0" smtClean="0"/>
              <a:t>	</a:t>
            </a:r>
            <a:r>
              <a:rPr lang="en-US" b="1" dirty="0" smtClean="0"/>
              <a:t>Ralph Lange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	Institute of Parallel and Distributed Systems (IPVS)</a:t>
            </a:r>
            <a:br>
              <a:rPr lang="en-US" dirty="0" smtClean="0"/>
            </a:br>
            <a:r>
              <a:rPr lang="en-US" dirty="0" smtClean="0"/>
              <a:t>Universität Stuttgart</a:t>
            </a:r>
          </a:p>
          <a:p>
            <a:pPr lvl="0">
              <a:buNone/>
              <a:defRPr/>
            </a:pPr>
            <a:r>
              <a:rPr lang="en-US" dirty="0" smtClean="0"/>
              <a:t>	Universitätsstraße 38 · 70569 Stuttgart · Germany</a:t>
            </a:r>
            <a:br>
              <a:rPr lang="en-US" dirty="0" smtClean="0"/>
            </a:br>
            <a:r>
              <a:rPr lang="en-US" dirty="0" smtClean="0"/>
              <a:t>ralph.lange@ipvs.uni-stuttgart.de · www.ipvs.uni-stuttgart.de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</a:t>
            </a:r>
            <a:r>
              <a:rPr lang="en-US" sz="3600" dirty="0" smtClean="0">
                <a:solidFill>
                  <a:schemeClr val="tx1"/>
                </a:solidFill>
              </a:rPr>
              <a:t>for shared ontology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2"/>
            <a:ext cx="8642350" cy="473711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Classes</a:t>
            </a:r>
            <a:r>
              <a:rPr lang="en-US" dirty="0" smtClean="0"/>
              <a:t> {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, …} such as </a:t>
            </a:r>
            <a:r>
              <a:rPr lang="en-US" b="1" dirty="0" smtClean="0"/>
              <a:t>Building</a:t>
            </a:r>
            <a:r>
              <a:rPr lang="en-US" dirty="0" smtClean="0"/>
              <a:t>, </a:t>
            </a:r>
            <a:r>
              <a:rPr lang="en-US" b="1" dirty="0" smtClean="0"/>
              <a:t>BuildingPart</a:t>
            </a:r>
            <a:r>
              <a:rPr lang="en-US" dirty="0" smtClean="0"/>
              <a:t>, and </a:t>
            </a:r>
            <a:r>
              <a:rPr lang="en-US" b="1" dirty="0" smtClean="0"/>
              <a:t>ExhibitionHall</a:t>
            </a:r>
          </a:p>
          <a:p>
            <a:pPr lvl="1"/>
            <a:r>
              <a:rPr lang="en-US" b="1" dirty="0" smtClean="0">
                <a:latin typeface="Bradley Hand ITC" pitchFamily="66" charset="0"/>
              </a:rPr>
              <a:t>Prnt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dirty="0" smtClean="0"/>
              <a:t>) gives parent class of </a:t>
            </a: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endParaRPr lang="en-US" dirty="0" smtClean="0"/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dirty="0" smtClean="0"/>
              <a:t> is subclass of </a:t>
            </a:r>
            <a:r>
              <a:rPr lang="en-US" i="1" dirty="0" smtClean="0"/>
              <a:t>C</a:t>
            </a:r>
            <a:r>
              <a:rPr lang="en-US" i="1" baseline="-25000" dirty="0" smtClean="0"/>
              <a:t>j</a:t>
            </a:r>
            <a:r>
              <a:rPr lang="en-US" dirty="0" smtClean="0"/>
              <a:t> denoted by </a:t>
            </a: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≺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i="1" baseline="-25000" dirty="0" smtClean="0"/>
              <a:t>j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Relations</a:t>
            </a:r>
            <a:r>
              <a:rPr lang="en-US" dirty="0" smtClean="0"/>
              <a:t> {</a:t>
            </a:r>
            <a:r>
              <a:rPr lang="en-US" i="1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, …} such as </a:t>
            </a:r>
            <a:r>
              <a:rPr lang="en-US" b="1" dirty="0" smtClean="0"/>
              <a:t>ownedBy</a:t>
            </a:r>
          </a:p>
          <a:p>
            <a:pPr lvl="1"/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i="1" baseline="-25000" dirty="0" smtClean="0"/>
              <a:t>i</a:t>
            </a:r>
            <a:r>
              <a:rPr lang="en-US" dirty="0" smtClean="0"/>
              <a:t>) = </a:t>
            </a:r>
            <a:r>
              <a:rPr lang="en-US" i="1" dirty="0" smtClean="0"/>
              <a:t>C</a:t>
            </a:r>
            <a:r>
              <a:rPr lang="en-US" i="1" baseline="-25000" dirty="0" smtClean="0"/>
              <a:t>j</a:t>
            </a:r>
            <a:r>
              <a:rPr lang="en-US" dirty="0" smtClean="0"/>
              <a:t> gives domain</a:t>
            </a:r>
          </a:p>
          <a:p>
            <a:pPr lvl="1"/>
            <a:r>
              <a:rPr lang="en-US" b="1" dirty="0" smtClean="0">
                <a:latin typeface="Bradley Hand ITC" pitchFamily="66" charset="0"/>
              </a:rPr>
              <a:t>Rng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i="1" baseline="-25000" dirty="0" smtClean="0"/>
              <a:t>i</a:t>
            </a:r>
            <a:r>
              <a:rPr lang="en-US" dirty="0" smtClean="0"/>
              <a:t>) = </a:t>
            </a:r>
            <a:r>
              <a:rPr lang="en-US" i="1" dirty="0" smtClean="0"/>
              <a:t>C</a:t>
            </a:r>
            <a:r>
              <a:rPr lang="en-US" i="1" baseline="-25000" dirty="0" smtClean="0"/>
              <a:t>k</a:t>
            </a:r>
            <a:r>
              <a:rPr lang="en-US" dirty="0" smtClean="0"/>
              <a:t> gives range, where possibly </a:t>
            </a:r>
            <a:r>
              <a:rPr lang="en-US" i="1" dirty="0" smtClean="0"/>
              <a:t>C</a:t>
            </a:r>
            <a:r>
              <a:rPr lang="en-US" i="1" baseline="-25000" dirty="0" smtClean="0"/>
              <a:t>j</a:t>
            </a:r>
            <a:r>
              <a:rPr lang="en-US" dirty="0" smtClean="0"/>
              <a:t> = </a:t>
            </a:r>
            <a:r>
              <a:rPr lang="en-US" i="1" dirty="0" smtClean="0"/>
              <a:t>C</a:t>
            </a:r>
            <a:r>
              <a:rPr lang="en-US" i="1" baseline="-25000" dirty="0" smtClean="0"/>
              <a:t>k</a:t>
            </a:r>
          </a:p>
          <a:p>
            <a:pPr lvl="4"/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Attributes</a:t>
            </a:r>
            <a:r>
              <a:rPr lang="en-US" dirty="0" smtClean="0"/>
              <a:t> {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, …} such as </a:t>
            </a:r>
            <a:r>
              <a:rPr lang="en-US" b="1" dirty="0" smtClean="0"/>
              <a:t>name</a:t>
            </a:r>
            <a:r>
              <a:rPr lang="en-US" dirty="0" smtClean="0"/>
              <a:t> and </a:t>
            </a:r>
            <a:r>
              <a:rPr lang="en-US" b="1" dirty="0" smtClean="0"/>
              <a:t>location</a:t>
            </a:r>
          </a:p>
          <a:p>
            <a:pPr lvl="1"/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) = </a:t>
            </a:r>
            <a:r>
              <a:rPr lang="en-US" i="1" dirty="0" smtClean="0"/>
              <a:t>C</a:t>
            </a:r>
            <a:r>
              <a:rPr lang="en-US" i="1" baseline="-25000" dirty="0" smtClean="0"/>
              <a:t>j</a:t>
            </a:r>
            <a:r>
              <a:rPr lang="en-US" dirty="0" smtClean="0"/>
              <a:t> gives domain</a:t>
            </a:r>
          </a:p>
          <a:p>
            <a:pPr lvl="1"/>
            <a:r>
              <a:rPr lang="en-US" b="1" dirty="0" smtClean="0">
                <a:latin typeface="Bradley Hand ITC" pitchFamily="66" charset="0"/>
              </a:rPr>
              <a:t>Rng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) gives range like integer</a:t>
            </a:r>
            <a:r>
              <a:rPr lang="en-US" dirty="0" smtClean="0">
                <a:ea typeface="Arial Unicode MS"/>
                <a:cs typeface="Arial Unicode MS"/>
              </a:rPr>
              <a:t>, </a:t>
            </a:r>
            <a:r>
              <a:rPr lang="en-US" dirty="0" smtClean="0"/>
              <a:t>string,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ℝ</a:t>
            </a:r>
            <a:r>
              <a:rPr lang="en-US" baseline="30000" dirty="0" smtClean="0">
                <a:ea typeface="Arial Unicode MS"/>
                <a:cs typeface="Arial Unicode MS"/>
              </a:rPr>
              <a:t>2</a:t>
            </a:r>
            <a:r>
              <a:rPr lang="en-US" dirty="0" smtClean="0"/>
              <a:t>, {“N”, “E”, “S”, “W”}, and [0,99]</a:t>
            </a:r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Compatible with prevalent ontology languages (e.g., OWL)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Context Ontology</a:t>
            </a:r>
            <a:endParaRPr lang="en-US" dirty="0"/>
          </a:p>
        </p:txBody>
      </p:sp>
      <p:pic>
        <p:nvPicPr>
          <p:cNvPr id="2051" name="Picture 3" descr="Z:\Work\Vortraege\2010-08-16_SDC-Tree_bei_IDEAS_2010\SpatialContextOntolog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6" y="1901022"/>
            <a:ext cx="8642350" cy="4048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3600" dirty="0" smtClean="0">
                <a:solidFill>
                  <a:schemeClr val="tx1"/>
                </a:solidFill>
              </a:rPr>
              <a:t>on</a:t>
            </a:r>
            <a:r>
              <a:rPr lang="en-US" dirty="0" smtClean="0"/>
              <a:t> Searching (2)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4" y="1667434"/>
            <a:ext cx="8858777" cy="46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3600" dirty="0" smtClean="0">
                <a:solidFill>
                  <a:schemeClr val="tx1"/>
                </a:solidFill>
              </a:rPr>
              <a:t>on</a:t>
            </a:r>
            <a:r>
              <a:rPr lang="en-US" dirty="0" smtClean="0"/>
              <a:t> Tree Size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4" y="1706666"/>
            <a:ext cx="8723799" cy="460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3600" dirty="0" smtClean="0">
                <a:solidFill>
                  <a:schemeClr val="tx1"/>
                </a:solidFill>
              </a:rPr>
              <a:t>on</a:t>
            </a:r>
            <a:r>
              <a:rPr lang="en-US" dirty="0" smtClean="0"/>
              <a:t> Split Rating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628800"/>
            <a:ext cx="8731768" cy="46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z="3600" dirty="0" smtClean="0">
                <a:solidFill>
                  <a:schemeClr val="tx1"/>
                </a:solidFill>
              </a:rPr>
              <a:t>on</a:t>
            </a:r>
            <a:r>
              <a:rPr lang="en-US" dirty="0" smtClean="0"/>
              <a:t> Nesting Depth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4" y="1628800"/>
            <a:ext cx="8732577" cy="463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2"/>
            <a:ext cx="8813800" cy="4737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Example: </a:t>
            </a:r>
            <a:r>
              <a:rPr lang="en-US" b="1" dirty="0" smtClean="0">
                <a:solidFill>
                  <a:schemeClr val="tx2"/>
                </a:solidFill>
              </a:rPr>
              <a:t>Scalable Context Management</a:t>
            </a:r>
            <a:r>
              <a:rPr lang="en-US" dirty="0" smtClean="0"/>
              <a:t> (e.g. Nexus)</a:t>
            </a:r>
          </a:p>
          <a:p>
            <a:pPr lvl="1"/>
            <a:r>
              <a:rPr lang="en-US" dirty="0" smtClean="0"/>
              <a:t>Millions of providers of sensor data maps,</a:t>
            </a:r>
            <a:br>
              <a:rPr lang="en-US" dirty="0" smtClean="0"/>
            </a:br>
            <a:r>
              <a:rPr lang="en-US" dirty="0" smtClean="0"/>
              <a:t>3D building models, street maps, …</a:t>
            </a:r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Well-known idea: Exclude sources from processing a query 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b="1" dirty="0" smtClean="0">
                <a:solidFill>
                  <a:schemeClr val="tx2"/>
                </a:solidFill>
              </a:rPr>
              <a:t>constraints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Contributions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1.</a:t>
            </a:r>
            <a:r>
              <a:rPr lang="en-US" dirty="0" smtClean="0"/>
              <a:t>	Advanced description formalism based on </a:t>
            </a:r>
            <a:r>
              <a:rPr lang="en-US" b="1" dirty="0" smtClean="0">
                <a:solidFill>
                  <a:schemeClr val="tx2"/>
                </a:solidFill>
              </a:rPr>
              <a:t>defined classes</a:t>
            </a:r>
          </a:p>
          <a:p>
            <a:pPr lvl="2"/>
            <a:r>
              <a:rPr lang="en-US" dirty="0" smtClean="0"/>
              <a:t>Alternative descriptions, constraints on relations, …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2.</a:t>
            </a:r>
            <a:r>
              <a:rPr lang="en-US" dirty="0" smtClean="0"/>
              <a:t>	Adjustable matching semantics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3.</a:t>
            </a:r>
            <a:r>
              <a:rPr lang="en-US" dirty="0" smtClean="0"/>
              <a:t>	Source Description Class Tree (SDC-Tree)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r>
              <a:rPr lang="en-US" sz="3600" dirty="0" smtClean="0">
                <a:solidFill>
                  <a:schemeClr val="tx1"/>
                </a:solidFill>
              </a:rPr>
              <a:t> (2)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339752" y="3614132"/>
            <a:ext cx="3301216" cy="3189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72000" tIns="36000" rIns="0" bIns="36000" rtlCol="0">
            <a:spAutoFit/>
          </a:bodyPr>
          <a:lstStyle/>
          <a:p>
            <a:r>
              <a:rPr lang="en-US" sz="1600" b="1" dirty="0" smtClean="0">
                <a:ea typeface="Arial Unicode MS"/>
                <a:cs typeface="Arial Unicode MS"/>
              </a:rPr>
              <a:t>location</a:t>
            </a:r>
            <a:r>
              <a:rPr lang="en-US" sz="1600" dirty="0" smtClean="0">
                <a:ea typeface="Arial Unicode MS"/>
                <a:cs typeface="Arial Unicode MS"/>
              </a:rPr>
              <a:t> = 44 Gt Russell St, London, UK</a:t>
            </a:r>
            <a:endParaRPr lang="en-US" sz="1600" dirty="0"/>
          </a:p>
        </p:txBody>
      </p:sp>
      <p:sp>
        <p:nvSpPr>
          <p:cNvPr id="38" name="Textfeld 37"/>
          <p:cNvSpPr txBox="1"/>
          <p:nvPr/>
        </p:nvSpPr>
        <p:spPr>
          <a:xfrm>
            <a:off x="6344031" y="3614132"/>
            <a:ext cx="2301968" cy="318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72000" tIns="36000" rIns="0" bIns="36000" rtlCol="0">
            <a:spAutoFit/>
          </a:bodyPr>
          <a:lstStyle/>
          <a:p>
            <a:r>
              <a:rPr lang="en-US" sz="1600" b="1" dirty="0" smtClean="0">
                <a:ea typeface="Arial Unicode MS"/>
                <a:cs typeface="Arial Unicode MS"/>
              </a:rPr>
              <a:t>location</a:t>
            </a:r>
            <a:r>
              <a:rPr lang="en-US" sz="1600" dirty="0" smtClean="0">
                <a:ea typeface="Arial Unicode MS"/>
                <a:cs typeface="Arial Unicode MS"/>
              </a:rPr>
              <a:t> = Berlin, Germany</a:t>
            </a:r>
            <a:endParaRPr lang="en-US" sz="1600" dirty="0"/>
          </a:p>
        </p:txBody>
      </p:sp>
      <p:sp>
        <p:nvSpPr>
          <p:cNvPr id="40" name="Textfeld 39"/>
          <p:cNvSpPr txBox="1"/>
          <p:nvPr/>
        </p:nvSpPr>
        <p:spPr>
          <a:xfrm>
            <a:off x="6344227" y="4077072"/>
            <a:ext cx="2548253" cy="318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72000" tIns="36000" rIns="0" bIns="36000" rtlCol="0">
            <a:spAutoFit/>
          </a:bodyPr>
          <a:lstStyle/>
          <a:p>
            <a:r>
              <a:rPr lang="en-US" sz="1600" b="1" dirty="0" smtClean="0">
                <a:ea typeface="Arial Unicode MS"/>
                <a:cs typeface="Arial Unicode MS"/>
              </a:rPr>
              <a:t>name</a:t>
            </a:r>
            <a:r>
              <a:rPr lang="en-US" sz="1600" dirty="0" smtClean="0">
                <a:ea typeface="Arial Unicode MS"/>
                <a:cs typeface="Arial Unicode MS"/>
              </a:rPr>
              <a:t> = “Pergamon Museum”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041895" y="3543399"/>
            <a:ext cx="245260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accent2"/>
                </a:solidFill>
                <a:latin typeface="Comic Sans MS"/>
                <a:sym typeface="Wingdings"/>
              </a:rPr>
              <a:t>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69147" y="4005064"/>
            <a:ext cx="21800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latin typeface="Comic Sans MS"/>
                <a:sym typeface="Wingdings"/>
              </a:rPr>
              <a:t>?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984187" y="4005064"/>
            <a:ext cx="30296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sym typeface="Wingdings"/>
              </a:rPr>
              <a:t></a:t>
            </a:r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 t="5338" r="10678" b="13677"/>
          <a:stretch>
            <a:fillRect/>
          </a:stretch>
        </p:blipFill>
        <p:spPr bwMode="auto">
          <a:xfrm>
            <a:off x="6294468" y="541010"/>
            <a:ext cx="2595665" cy="18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hteck 77"/>
          <p:cNvSpPr/>
          <p:nvPr/>
        </p:nvSpPr>
        <p:spPr>
          <a:xfrm>
            <a:off x="5899019" y="2505499"/>
            <a:ext cx="3156204" cy="76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hteck 78"/>
          <p:cNvSpPr/>
          <p:nvPr/>
        </p:nvSpPr>
        <p:spPr>
          <a:xfrm>
            <a:off x="5899019" y="464071"/>
            <a:ext cx="3156204" cy="76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9" grpId="0"/>
      <p:bldP spid="10" grpId="0"/>
      <p:bldP spid="10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5834063" cy="102551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2"/>
            <a:ext cx="7178695" cy="473711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Motivation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Description formalism</a:t>
            </a:r>
          </a:p>
          <a:p>
            <a:r>
              <a:rPr lang="en-US" dirty="0" smtClean="0"/>
              <a:t>Matching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Source Description Class Tree (SDC-Tree)</a:t>
            </a:r>
          </a:p>
          <a:p>
            <a:r>
              <a:rPr lang="en-US" dirty="0" smtClean="0"/>
              <a:t>Evaluation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-108520" y="1844824"/>
            <a:ext cx="4752528" cy="57606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C:\Dokumente und Einstellungen\Ralph\Lokale Einstellungen\Temporary Internet Files\Content.IE5\5XPDLH34\MP9004028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0486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Sources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2"/>
            <a:ext cx="8813800" cy="4737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Assumption: (simple) shared ontology</a:t>
            </a:r>
          </a:p>
          <a:p>
            <a:pPr lvl="1"/>
            <a:r>
              <a:rPr lang="en-US" dirty="0" smtClean="0"/>
              <a:t>Classes </a:t>
            </a:r>
            <a:r>
              <a:rPr lang="en-US" i="1" dirty="0" smtClean="0"/>
              <a:t>C</a:t>
            </a:r>
            <a:r>
              <a:rPr lang="en-US" i="1" baseline="-25000" dirty="0" smtClean="0"/>
              <a:t>i </a:t>
            </a:r>
            <a:r>
              <a:rPr lang="en-US" dirty="0" smtClean="0"/>
              <a:t>, attributes </a:t>
            </a:r>
            <a:r>
              <a:rPr lang="en-US" i="1" dirty="0" smtClean="0"/>
              <a:t>a</a:t>
            </a:r>
            <a:r>
              <a:rPr lang="en-US" i="1" baseline="-25000" dirty="0" smtClean="0"/>
              <a:t>j </a:t>
            </a:r>
            <a:r>
              <a:rPr lang="en-US" dirty="0" smtClean="0"/>
              <a:t>, relations </a:t>
            </a:r>
            <a:r>
              <a:rPr lang="en-US" i="1" dirty="0" smtClean="0"/>
              <a:t>r</a:t>
            </a:r>
            <a:r>
              <a:rPr lang="en-US" i="1" baseline="-25000" dirty="0" smtClean="0"/>
              <a:t>k</a:t>
            </a:r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Sources provide information about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coherent clippings</a:t>
            </a:r>
            <a:r>
              <a:rPr lang="en-US" dirty="0" smtClean="0"/>
              <a:t> of domain of discourse</a:t>
            </a:r>
          </a:p>
          <a:p>
            <a:pPr lvl="1"/>
            <a:r>
              <a:rPr lang="en-US" dirty="0" smtClean="0"/>
              <a:t>Entities share characteristic properties, which</a:t>
            </a:r>
            <a:br>
              <a:rPr lang="en-US" dirty="0" smtClean="0"/>
            </a:br>
            <a:r>
              <a:rPr lang="en-US" dirty="0" smtClean="0"/>
              <a:t>can be characterized by a </a:t>
            </a:r>
            <a:r>
              <a:rPr lang="en-US" b="1" dirty="0" smtClean="0">
                <a:solidFill>
                  <a:schemeClr val="tx2"/>
                </a:solidFill>
              </a:rPr>
              <a:t>defined class</a:t>
            </a:r>
            <a:endParaRPr lang="en-US" dirty="0" smtClean="0"/>
          </a:p>
          <a:p>
            <a:pPr lvl="4"/>
            <a:endParaRPr lang="en-US" sz="1500" dirty="0" smtClean="0"/>
          </a:p>
          <a:p>
            <a:pPr lvl="4"/>
            <a:endParaRPr lang="en-US" sz="1500" dirty="0" smtClean="0"/>
          </a:p>
          <a:p>
            <a:pPr lvl="1"/>
            <a:r>
              <a:rPr lang="en-US" dirty="0" smtClean="0"/>
              <a:t>Recursive resolving of relations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Differentiation of alternative defined classes – requires expert knowledge</a:t>
            </a:r>
          </a:p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619672" y="5301208"/>
            <a:ext cx="5951685" cy="3189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r>
              <a:rPr lang="en-US" sz="1600" i="1" dirty="0" smtClean="0">
                <a:ea typeface="Arial Unicode MS"/>
                <a:cs typeface="Arial Unicode MS"/>
              </a:rPr>
              <a:t>D</a:t>
            </a:r>
            <a:r>
              <a:rPr lang="en-US" sz="1600" baseline="-25000" dirty="0" smtClean="0">
                <a:ea typeface="Arial Unicode MS"/>
                <a:cs typeface="Arial Unicode MS"/>
              </a:rPr>
              <a:t>2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BuildingPart</a:t>
            </a:r>
            <a:r>
              <a:rPr lang="en-US" sz="1600" dirty="0" smtClean="0"/>
              <a:t> : </a:t>
            </a:r>
            <a:r>
              <a:rPr lang="en-US" sz="1600" b="1" dirty="0" smtClean="0"/>
              <a:t>partOf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>
                <a:ea typeface="Arial Unicode MS"/>
                <a:cs typeface="Arial Unicode MS"/>
              </a:rPr>
              <a:t>Museum</a:t>
            </a:r>
            <a:r>
              <a:rPr lang="en-US" sz="1600" dirty="0" smtClean="0">
                <a:ea typeface="Arial Unicode MS"/>
                <a:cs typeface="Arial Unicode MS"/>
              </a:rPr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name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{“British Museum”}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 〉</a:t>
            </a:r>
            <a:endParaRPr lang="en-US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1636367" y="4262204"/>
            <a:ext cx="5167881" cy="3189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r>
              <a:rPr lang="en-US" sz="1600" i="1" dirty="0" smtClean="0">
                <a:ea typeface="Arial Unicode MS"/>
                <a:cs typeface="Arial Unicode MS"/>
              </a:rPr>
              <a:t>D</a:t>
            </a:r>
            <a:r>
              <a:rPr lang="en-US" sz="1600" baseline="-25000" dirty="0" smtClean="0">
                <a:ea typeface="Arial Unicode MS"/>
                <a:cs typeface="Arial Unicode MS"/>
              </a:rPr>
              <a:t>1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BuildingPart</a:t>
            </a:r>
            <a:r>
              <a:rPr lang="en-US" sz="1600" dirty="0" smtClean="0"/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location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sz="1600" dirty="0" smtClean="0">
                <a:ea typeface="Arial Unicode MS"/>
                <a:cs typeface="Arial Unicode MS"/>
              </a:rPr>
              <a:t>{44 Gt Russell St, London, UK}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grpSp>
        <p:nvGrpSpPr>
          <p:cNvPr id="34" name="Gruppieren 59"/>
          <p:cNvGrpSpPr/>
          <p:nvPr/>
        </p:nvGrpSpPr>
        <p:grpSpPr>
          <a:xfrm>
            <a:off x="6125591" y="422419"/>
            <a:ext cx="2929631" cy="2004960"/>
            <a:chOff x="6627360" y="2708920"/>
            <a:chExt cx="2193112" cy="1490742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5338" r="10678" b="13677"/>
            <a:stretch>
              <a:fillRect/>
            </a:stretch>
          </p:blipFill>
          <p:spPr bwMode="auto">
            <a:xfrm>
              <a:off x="6740860" y="2790766"/>
              <a:ext cx="1964898" cy="135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hteck 38"/>
            <p:cNvSpPr/>
            <p:nvPr/>
          </p:nvSpPr>
          <p:spPr>
            <a:xfrm>
              <a:off x="6701131" y="2758852"/>
              <a:ext cx="2036413" cy="1440810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8001363" y="2790102"/>
              <a:ext cx="706414" cy="1367208"/>
            </a:xfrm>
            <a:custGeom>
              <a:avLst/>
              <a:gdLst>
                <a:gd name="connsiteX0" fmla="*/ 137715 w 971152"/>
                <a:gd name="connsiteY0" fmla="*/ 1578769 h 1722438"/>
                <a:gd name="connsiteX1" fmla="*/ 971152 w 971152"/>
                <a:gd name="connsiteY1" fmla="*/ 1578769 h 1722438"/>
                <a:gd name="connsiteX2" fmla="*/ 966390 w 971152"/>
                <a:gd name="connsiteY2" fmla="*/ 0 h 1722438"/>
                <a:gd name="connsiteX3" fmla="*/ 659209 w 971152"/>
                <a:gd name="connsiteY3" fmla="*/ 0 h 1722438"/>
                <a:gd name="connsiteX4" fmla="*/ 628252 w 971152"/>
                <a:gd name="connsiteY4" fmla="*/ 16669 h 1722438"/>
                <a:gd name="connsiteX5" fmla="*/ 406796 w 971152"/>
                <a:gd name="connsiteY5" fmla="*/ 183356 h 1722438"/>
                <a:gd name="connsiteX6" fmla="*/ 316309 w 971152"/>
                <a:gd name="connsiteY6" fmla="*/ 264319 h 1722438"/>
                <a:gd name="connsiteX7" fmla="*/ 244871 w 971152"/>
                <a:gd name="connsiteY7" fmla="*/ 350044 h 1722438"/>
                <a:gd name="connsiteX8" fmla="*/ 192484 w 971152"/>
                <a:gd name="connsiteY8" fmla="*/ 442913 h 1722438"/>
                <a:gd name="connsiteX9" fmla="*/ 140096 w 971152"/>
                <a:gd name="connsiteY9" fmla="*/ 607219 h 1722438"/>
                <a:gd name="connsiteX10" fmla="*/ 135334 w 971152"/>
                <a:gd name="connsiteY10" fmla="*/ 654844 h 1722438"/>
                <a:gd name="connsiteX11" fmla="*/ 144859 w 971152"/>
                <a:gd name="connsiteY11" fmla="*/ 716756 h 1722438"/>
                <a:gd name="connsiteX12" fmla="*/ 137715 w 971152"/>
                <a:gd name="connsiteY12" fmla="*/ 1578769 h 1722438"/>
                <a:gd name="connsiteX0" fmla="*/ 137715 w 971152"/>
                <a:gd name="connsiteY0" fmla="*/ 1578769 h 1722438"/>
                <a:gd name="connsiteX1" fmla="*/ 971152 w 971152"/>
                <a:gd name="connsiteY1" fmla="*/ 1578769 h 1722438"/>
                <a:gd name="connsiteX2" fmla="*/ 966390 w 971152"/>
                <a:gd name="connsiteY2" fmla="*/ 0 h 1722438"/>
                <a:gd name="connsiteX3" fmla="*/ 659209 w 971152"/>
                <a:gd name="connsiteY3" fmla="*/ 0 h 1722438"/>
                <a:gd name="connsiteX4" fmla="*/ 628252 w 971152"/>
                <a:gd name="connsiteY4" fmla="*/ 16669 h 1722438"/>
                <a:gd name="connsiteX5" fmla="*/ 406796 w 971152"/>
                <a:gd name="connsiteY5" fmla="*/ 183356 h 1722438"/>
                <a:gd name="connsiteX6" fmla="*/ 316309 w 971152"/>
                <a:gd name="connsiteY6" fmla="*/ 264319 h 1722438"/>
                <a:gd name="connsiteX7" fmla="*/ 244871 w 971152"/>
                <a:gd name="connsiteY7" fmla="*/ 350044 h 1722438"/>
                <a:gd name="connsiteX8" fmla="*/ 192484 w 971152"/>
                <a:gd name="connsiteY8" fmla="*/ 442913 h 1722438"/>
                <a:gd name="connsiteX9" fmla="*/ 140096 w 971152"/>
                <a:gd name="connsiteY9" fmla="*/ 607219 h 1722438"/>
                <a:gd name="connsiteX10" fmla="*/ 135334 w 971152"/>
                <a:gd name="connsiteY10" fmla="*/ 654844 h 1722438"/>
                <a:gd name="connsiteX11" fmla="*/ 144859 w 971152"/>
                <a:gd name="connsiteY11" fmla="*/ 716756 h 1722438"/>
                <a:gd name="connsiteX12" fmla="*/ 137715 w 971152"/>
                <a:gd name="connsiteY12" fmla="*/ 1578769 h 1722438"/>
                <a:gd name="connsiteX0" fmla="*/ 137715 w 971152"/>
                <a:gd name="connsiteY0" fmla="*/ 1578769 h 1585913"/>
                <a:gd name="connsiteX1" fmla="*/ 971152 w 971152"/>
                <a:gd name="connsiteY1" fmla="*/ 1578769 h 1585913"/>
                <a:gd name="connsiteX2" fmla="*/ 966390 w 971152"/>
                <a:gd name="connsiteY2" fmla="*/ 0 h 1585913"/>
                <a:gd name="connsiteX3" fmla="*/ 659209 w 971152"/>
                <a:gd name="connsiteY3" fmla="*/ 0 h 1585913"/>
                <a:gd name="connsiteX4" fmla="*/ 628252 w 971152"/>
                <a:gd name="connsiteY4" fmla="*/ 16669 h 1585913"/>
                <a:gd name="connsiteX5" fmla="*/ 406796 w 971152"/>
                <a:gd name="connsiteY5" fmla="*/ 183356 h 1585913"/>
                <a:gd name="connsiteX6" fmla="*/ 316309 w 971152"/>
                <a:gd name="connsiteY6" fmla="*/ 264319 h 1585913"/>
                <a:gd name="connsiteX7" fmla="*/ 244871 w 971152"/>
                <a:gd name="connsiteY7" fmla="*/ 350044 h 1585913"/>
                <a:gd name="connsiteX8" fmla="*/ 192484 w 971152"/>
                <a:gd name="connsiteY8" fmla="*/ 442913 h 1585913"/>
                <a:gd name="connsiteX9" fmla="*/ 140096 w 971152"/>
                <a:gd name="connsiteY9" fmla="*/ 607219 h 1585913"/>
                <a:gd name="connsiteX10" fmla="*/ 135334 w 971152"/>
                <a:gd name="connsiteY10" fmla="*/ 654844 h 1585913"/>
                <a:gd name="connsiteX11" fmla="*/ 144859 w 971152"/>
                <a:gd name="connsiteY11" fmla="*/ 716756 h 1585913"/>
                <a:gd name="connsiteX12" fmla="*/ 137715 w 971152"/>
                <a:gd name="connsiteY12" fmla="*/ 1578769 h 1585913"/>
                <a:gd name="connsiteX0" fmla="*/ 2381 w 835818"/>
                <a:gd name="connsiteY0" fmla="*/ 1578769 h 1585913"/>
                <a:gd name="connsiteX1" fmla="*/ 835818 w 835818"/>
                <a:gd name="connsiteY1" fmla="*/ 1578769 h 1585913"/>
                <a:gd name="connsiteX2" fmla="*/ 831056 w 835818"/>
                <a:gd name="connsiteY2" fmla="*/ 0 h 1585913"/>
                <a:gd name="connsiteX3" fmla="*/ 523875 w 835818"/>
                <a:gd name="connsiteY3" fmla="*/ 0 h 1585913"/>
                <a:gd name="connsiteX4" fmla="*/ 492918 w 835818"/>
                <a:gd name="connsiteY4" fmla="*/ 16669 h 1585913"/>
                <a:gd name="connsiteX5" fmla="*/ 271462 w 835818"/>
                <a:gd name="connsiteY5" fmla="*/ 183356 h 1585913"/>
                <a:gd name="connsiteX6" fmla="*/ 180975 w 835818"/>
                <a:gd name="connsiteY6" fmla="*/ 264319 h 1585913"/>
                <a:gd name="connsiteX7" fmla="*/ 109537 w 835818"/>
                <a:gd name="connsiteY7" fmla="*/ 350044 h 1585913"/>
                <a:gd name="connsiteX8" fmla="*/ 57150 w 835818"/>
                <a:gd name="connsiteY8" fmla="*/ 442913 h 1585913"/>
                <a:gd name="connsiteX9" fmla="*/ 4762 w 835818"/>
                <a:gd name="connsiteY9" fmla="*/ 607219 h 1585913"/>
                <a:gd name="connsiteX10" fmla="*/ 0 w 835818"/>
                <a:gd name="connsiteY10" fmla="*/ 654844 h 1585913"/>
                <a:gd name="connsiteX11" fmla="*/ 9525 w 835818"/>
                <a:gd name="connsiteY11" fmla="*/ 716756 h 1585913"/>
                <a:gd name="connsiteX12" fmla="*/ 2381 w 835818"/>
                <a:gd name="connsiteY12" fmla="*/ 1578769 h 1585913"/>
                <a:gd name="connsiteX0" fmla="*/ 2381 w 832643"/>
                <a:gd name="connsiteY0" fmla="*/ 1578769 h 1585913"/>
                <a:gd name="connsiteX1" fmla="*/ 831055 w 832643"/>
                <a:gd name="connsiteY1" fmla="*/ 1576388 h 1585913"/>
                <a:gd name="connsiteX2" fmla="*/ 831056 w 832643"/>
                <a:gd name="connsiteY2" fmla="*/ 0 h 1585913"/>
                <a:gd name="connsiteX3" fmla="*/ 523875 w 832643"/>
                <a:gd name="connsiteY3" fmla="*/ 0 h 1585913"/>
                <a:gd name="connsiteX4" fmla="*/ 492918 w 832643"/>
                <a:gd name="connsiteY4" fmla="*/ 16669 h 1585913"/>
                <a:gd name="connsiteX5" fmla="*/ 271462 w 832643"/>
                <a:gd name="connsiteY5" fmla="*/ 183356 h 1585913"/>
                <a:gd name="connsiteX6" fmla="*/ 180975 w 832643"/>
                <a:gd name="connsiteY6" fmla="*/ 264319 h 1585913"/>
                <a:gd name="connsiteX7" fmla="*/ 109537 w 832643"/>
                <a:gd name="connsiteY7" fmla="*/ 350044 h 1585913"/>
                <a:gd name="connsiteX8" fmla="*/ 57150 w 832643"/>
                <a:gd name="connsiteY8" fmla="*/ 442913 h 1585913"/>
                <a:gd name="connsiteX9" fmla="*/ 4762 w 832643"/>
                <a:gd name="connsiteY9" fmla="*/ 607219 h 1585913"/>
                <a:gd name="connsiteX10" fmla="*/ 0 w 832643"/>
                <a:gd name="connsiteY10" fmla="*/ 654844 h 1585913"/>
                <a:gd name="connsiteX11" fmla="*/ 9525 w 832643"/>
                <a:gd name="connsiteY11" fmla="*/ 716756 h 1585913"/>
                <a:gd name="connsiteX12" fmla="*/ 2381 w 832643"/>
                <a:gd name="connsiteY12" fmla="*/ 1578769 h 1585913"/>
                <a:gd name="connsiteX0" fmla="*/ 0 w 832643"/>
                <a:gd name="connsiteY0" fmla="*/ 1576388 h 1583532"/>
                <a:gd name="connsiteX1" fmla="*/ 831055 w 832643"/>
                <a:gd name="connsiteY1" fmla="*/ 1576388 h 1583532"/>
                <a:gd name="connsiteX2" fmla="*/ 831056 w 832643"/>
                <a:gd name="connsiteY2" fmla="*/ 0 h 1583532"/>
                <a:gd name="connsiteX3" fmla="*/ 523875 w 832643"/>
                <a:gd name="connsiteY3" fmla="*/ 0 h 1583532"/>
                <a:gd name="connsiteX4" fmla="*/ 492918 w 832643"/>
                <a:gd name="connsiteY4" fmla="*/ 16669 h 1583532"/>
                <a:gd name="connsiteX5" fmla="*/ 271462 w 832643"/>
                <a:gd name="connsiteY5" fmla="*/ 183356 h 1583532"/>
                <a:gd name="connsiteX6" fmla="*/ 180975 w 832643"/>
                <a:gd name="connsiteY6" fmla="*/ 264319 h 1583532"/>
                <a:gd name="connsiteX7" fmla="*/ 109537 w 832643"/>
                <a:gd name="connsiteY7" fmla="*/ 350044 h 1583532"/>
                <a:gd name="connsiteX8" fmla="*/ 57150 w 832643"/>
                <a:gd name="connsiteY8" fmla="*/ 442913 h 1583532"/>
                <a:gd name="connsiteX9" fmla="*/ 4762 w 832643"/>
                <a:gd name="connsiteY9" fmla="*/ 607219 h 1583532"/>
                <a:gd name="connsiteX10" fmla="*/ 0 w 832643"/>
                <a:gd name="connsiteY10" fmla="*/ 654844 h 1583532"/>
                <a:gd name="connsiteX11" fmla="*/ 9525 w 832643"/>
                <a:gd name="connsiteY11" fmla="*/ 716756 h 1583532"/>
                <a:gd name="connsiteX12" fmla="*/ 0 w 832643"/>
                <a:gd name="connsiteY12" fmla="*/ 1576388 h 158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2643" h="1583532">
                  <a:moveTo>
                    <a:pt x="0" y="1576388"/>
                  </a:moveTo>
                  <a:cubicBezTo>
                    <a:pt x="13891" y="1583532"/>
                    <a:pt x="553243" y="1576388"/>
                    <a:pt x="831055" y="1576388"/>
                  </a:cubicBezTo>
                  <a:cubicBezTo>
                    <a:pt x="829468" y="1050132"/>
                    <a:pt x="832643" y="526256"/>
                    <a:pt x="831056" y="0"/>
                  </a:cubicBezTo>
                  <a:lnTo>
                    <a:pt x="523875" y="0"/>
                  </a:lnTo>
                  <a:lnTo>
                    <a:pt x="492918" y="16669"/>
                  </a:lnTo>
                  <a:lnTo>
                    <a:pt x="271462" y="183356"/>
                  </a:lnTo>
                  <a:lnTo>
                    <a:pt x="180975" y="264319"/>
                  </a:lnTo>
                  <a:lnTo>
                    <a:pt x="109537" y="350044"/>
                  </a:lnTo>
                  <a:lnTo>
                    <a:pt x="57150" y="442913"/>
                  </a:lnTo>
                  <a:lnTo>
                    <a:pt x="4762" y="607219"/>
                  </a:lnTo>
                  <a:lnTo>
                    <a:pt x="0" y="654844"/>
                  </a:lnTo>
                  <a:lnTo>
                    <a:pt x="9525" y="716756"/>
                  </a:lnTo>
                  <a:cubicBezTo>
                    <a:pt x="7144" y="1004887"/>
                    <a:pt x="1773" y="1572940"/>
                    <a:pt x="0" y="157638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6738576" y="3230076"/>
              <a:ext cx="1268849" cy="923121"/>
            </a:xfrm>
            <a:custGeom>
              <a:avLst/>
              <a:gdLst>
                <a:gd name="connsiteX0" fmla="*/ 19844 w 1512887"/>
                <a:gd name="connsiteY0" fmla="*/ 0 h 1090612"/>
                <a:gd name="connsiteX1" fmla="*/ 924719 w 1512887"/>
                <a:gd name="connsiteY1" fmla="*/ 421481 h 1090612"/>
                <a:gd name="connsiteX2" fmla="*/ 1296194 w 1512887"/>
                <a:gd name="connsiteY2" fmla="*/ 466725 h 1090612"/>
                <a:gd name="connsiteX3" fmla="*/ 1512887 w 1512887"/>
                <a:gd name="connsiteY3" fmla="*/ 666750 h 1090612"/>
                <a:gd name="connsiteX4" fmla="*/ 1505744 w 1512887"/>
                <a:gd name="connsiteY4" fmla="*/ 1090612 h 1090612"/>
                <a:gd name="connsiteX5" fmla="*/ 3175 w 1512887"/>
                <a:gd name="connsiteY5" fmla="*/ 1090612 h 1090612"/>
                <a:gd name="connsiteX6" fmla="*/ 19844 w 1512887"/>
                <a:gd name="connsiteY6" fmla="*/ 0 h 1090612"/>
                <a:gd name="connsiteX0" fmla="*/ 19844 w 1532093"/>
                <a:gd name="connsiteY0" fmla="*/ 0 h 1104900"/>
                <a:gd name="connsiteX1" fmla="*/ 943925 w 1532093"/>
                <a:gd name="connsiteY1" fmla="*/ 435769 h 1104900"/>
                <a:gd name="connsiteX2" fmla="*/ 1315400 w 1532093"/>
                <a:gd name="connsiteY2" fmla="*/ 481013 h 1104900"/>
                <a:gd name="connsiteX3" fmla="*/ 1532093 w 1532093"/>
                <a:gd name="connsiteY3" fmla="*/ 681038 h 1104900"/>
                <a:gd name="connsiteX4" fmla="*/ 1524950 w 1532093"/>
                <a:gd name="connsiteY4" fmla="*/ 1104900 h 1104900"/>
                <a:gd name="connsiteX5" fmla="*/ 22381 w 1532093"/>
                <a:gd name="connsiteY5" fmla="*/ 1104900 h 1104900"/>
                <a:gd name="connsiteX6" fmla="*/ 19844 w 1532093"/>
                <a:gd name="connsiteY6" fmla="*/ 0 h 1104900"/>
                <a:gd name="connsiteX0" fmla="*/ 19844 w 1532093"/>
                <a:gd name="connsiteY0" fmla="*/ 0 h 1104900"/>
                <a:gd name="connsiteX1" fmla="*/ 943925 w 1532093"/>
                <a:gd name="connsiteY1" fmla="*/ 435769 h 1104900"/>
                <a:gd name="connsiteX2" fmla="*/ 1315400 w 1532093"/>
                <a:gd name="connsiteY2" fmla="*/ 481013 h 1104900"/>
                <a:gd name="connsiteX3" fmla="*/ 1532093 w 1532093"/>
                <a:gd name="connsiteY3" fmla="*/ 681038 h 1104900"/>
                <a:gd name="connsiteX4" fmla="*/ 1524951 w 1532093"/>
                <a:gd name="connsiteY4" fmla="*/ 1081088 h 1104900"/>
                <a:gd name="connsiteX5" fmla="*/ 22381 w 1532093"/>
                <a:gd name="connsiteY5" fmla="*/ 1104900 h 1104900"/>
                <a:gd name="connsiteX6" fmla="*/ 19844 w 1532093"/>
                <a:gd name="connsiteY6" fmla="*/ 0 h 1104900"/>
                <a:gd name="connsiteX0" fmla="*/ 19844 w 1532093"/>
                <a:gd name="connsiteY0" fmla="*/ 0 h 1081088"/>
                <a:gd name="connsiteX1" fmla="*/ 943925 w 1532093"/>
                <a:gd name="connsiteY1" fmla="*/ 435769 h 1081088"/>
                <a:gd name="connsiteX2" fmla="*/ 1315400 w 1532093"/>
                <a:gd name="connsiteY2" fmla="*/ 481013 h 1081088"/>
                <a:gd name="connsiteX3" fmla="*/ 1532093 w 1532093"/>
                <a:gd name="connsiteY3" fmla="*/ 681038 h 1081088"/>
                <a:gd name="connsiteX4" fmla="*/ 1524951 w 1532093"/>
                <a:gd name="connsiteY4" fmla="*/ 1081088 h 1081088"/>
                <a:gd name="connsiteX5" fmla="*/ 39049 w 1532093"/>
                <a:gd name="connsiteY5" fmla="*/ 1073944 h 1081088"/>
                <a:gd name="connsiteX6" fmla="*/ 19844 w 1532093"/>
                <a:gd name="connsiteY6" fmla="*/ 0 h 1081088"/>
                <a:gd name="connsiteX0" fmla="*/ 19844 w 1515424"/>
                <a:gd name="connsiteY0" fmla="*/ 0 h 1069181"/>
                <a:gd name="connsiteX1" fmla="*/ 927256 w 1515424"/>
                <a:gd name="connsiteY1" fmla="*/ 423862 h 1069181"/>
                <a:gd name="connsiteX2" fmla="*/ 1298731 w 1515424"/>
                <a:gd name="connsiteY2" fmla="*/ 469106 h 1069181"/>
                <a:gd name="connsiteX3" fmla="*/ 1515424 w 1515424"/>
                <a:gd name="connsiteY3" fmla="*/ 669131 h 1069181"/>
                <a:gd name="connsiteX4" fmla="*/ 1508282 w 1515424"/>
                <a:gd name="connsiteY4" fmla="*/ 1069181 h 1069181"/>
                <a:gd name="connsiteX5" fmla="*/ 22380 w 1515424"/>
                <a:gd name="connsiteY5" fmla="*/ 1062037 h 1069181"/>
                <a:gd name="connsiteX6" fmla="*/ 19844 w 1515424"/>
                <a:gd name="connsiteY6" fmla="*/ 0 h 1069181"/>
                <a:gd name="connsiteX0" fmla="*/ 0 w 1495580"/>
                <a:gd name="connsiteY0" fmla="*/ 0 h 1069181"/>
                <a:gd name="connsiteX1" fmla="*/ 907412 w 1495580"/>
                <a:gd name="connsiteY1" fmla="*/ 423862 h 1069181"/>
                <a:gd name="connsiteX2" fmla="*/ 1278887 w 1495580"/>
                <a:gd name="connsiteY2" fmla="*/ 469106 h 1069181"/>
                <a:gd name="connsiteX3" fmla="*/ 1495580 w 1495580"/>
                <a:gd name="connsiteY3" fmla="*/ 669131 h 1069181"/>
                <a:gd name="connsiteX4" fmla="*/ 1488438 w 1495580"/>
                <a:gd name="connsiteY4" fmla="*/ 1069181 h 1069181"/>
                <a:gd name="connsiteX5" fmla="*/ 2536 w 1495580"/>
                <a:gd name="connsiteY5" fmla="*/ 1062037 h 1069181"/>
                <a:gd name="connsiteX6" fmla="*/ 0 w 1495580"/>
                <a:gd name="connsiteY6" fmla="*/ 0 h 10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580" h="1069181">
                  <a:moveTo>
                    <a:pt x="0" y="0"/>
                  </a:moveTo>
                  <a:lnTo>
                    <a:pt x="907412" y="423862"/>
                  </a:lnTo>
                  <a:lnTo>
                    <a:pt x="1278887" y="469106"/>
                  </a:lnTo>
                  <a:lnTo>
                    <a:pt x="1495580" y="669131"/>
                  </a:lnTo>
                  <a:lnTo>
                    <a:pt x="1488438" y="1069181"/>
                  </a:lnTo>
                  <a:lnTo>
                    <a:pt x="2536" y="1062037"/>
                  </a:lnTo>
                  <a:cubicBezTo>
                    <a:pt x="948" y="702468"/>
                    <a:pt x="2536" y="418629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6742074" y="3234188"/>
              <a:ext cx="1266024" cy="575666"/>
            </a:xfrm>
            <a:custGeom>
              <a:avLst/>
              <a:gdLst>
                <a:gd name="connsiteX0" fmla="*/ 0 w 1492250"/>
                <a:gd name="connsiteY0" fmla="*/ 0 h 666750"/>
                <a:gd name="connsiteX1" fmla="*/ 901700 w 1492250"/>
                <a:gd name="connsiteY1" fmla="*/ 419100 h 666750"/>
                <a:gd name="connsiteX2" fmla="*/ 1273175 w 1492250"/>
                <a:gd name="connsiteY2" fmla="*/ 463550 h 666750"/>
                <a:gd name="connsiteX3" fmla="*/ 1492250 w 1492250"/>
                <a:gd name="connsiteY3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2250" h="666750">
                  <a:moveTo>
                    <a:pt x="0" y="0"/>
                  </a:moveTo>
                  <a:lnTo>
                    <a:pt x="901700" y="419100"/>
                  </a:lnTo>
                  <a:lnTo>
                    <a:pt x="1273175" y="463550"/>
                  </a:lnTo>
                  <a:lnTo>
                    <a:pt x="1492250" y="666750"/>
                  </a:lnTo>
                </a:path>
              </a:pathLst>
            </a:cu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6742073" y="3448007"/>
              <a:ext cx="1264004" cy="436547"/>
            </a:xfrm>
            <a:custGeom>
              <a:avLst/>
              <a:gdLst>
                <a:gd name="connsiteX0" fmla="*/ 0 w 1492250"/>
                <a:gd name="connsiteY0" fmla="*/ 0 h 508000"/>
                <a:gd name="connsiteX1" fmla="*/ 720725 w 1492250"/>
                <a:gd name="connsiteY1" fmla="*/ 269875 h 508000"/>
                <a:gd name="connsiteX2" fmla="*/ 866775 w 1492250"/>
                <a:gd name="connsiteY2" fmla="*/ 250825 h 508000"/>
                <a:gd name="connsiteX3" fmla="*/ 1492250 w 1492250"/>
                <a:gd name="connsiteY3" fmla="*/ 508000 h 508000"/>
                <a:gd name="connsiteX0" fmla="*/ 0 w 1492250"/>
                <a:gd name="connsiteY0" fmla="*/ 0 h 508000"/>
                <a:gd name="connsiteX1" fmla="*/ 720725 w 1492250"/>
                <a:gd name="connsiteY1" fmla="*/ 269875 h 508000"/>
                <a:gd name="connsiteX2" fmla="*/ 857250 w 1492250"/>
                <a:gd name="connsiteY2" fmla="*/ 257969 h 508000"/>
                <a:gd name="connsiteX3" fmla="*/ 1492250 w 1492250"/>
                <a:gd name="connsiteY3" fmla="*/ 508000 h 508000"/>
                <a:gd name="connsiteX0" fmla="*/ 0 w 1489869"/>
                <a:gd name="connsiteY0" fmla="*/ 0 h 515144"/>
                <a:gd name="connsiteX1" fmla="*/ 720725 w 1489869"/>
                <a:gd name="connsiteY1" fmla="*/ 269875 h 515144"/>
                <a:gd name="connsiteX2" fmla="*/ 857250 w 1489869"/>
                <a:gd name="connsiteY2" fmla="*/ 257969 h 515144"/>
                <a:gd name="connsiteX3" fmla="*/ 1489869 w 1489869"/>
                <a:gd name="connsiteY3" fmla="*/ 515144 h 515144"/>
                <a:gd name="connsiteX0" fmla="*/ 0 w 1489869"/>
                <a:gd name="connsiteY0" fmla="*/ 0 h 515144"/>
                <a:gd name="connsiteX1" fmla="*/ 719018 w 1489869"/>
                <a:gd name="connsiteY1" fmla="*/ 279004 h 515144"/>
                <a:gd name="connsiteX2" fmla="*/ 857250 w 1489869"/>
                <a:gd name="connsiteY2" fmla="*/ 257969 h 515144"/>
                <a:gd name="connsiteX3" fmla="*/ 1489869 w 1489869"/>
                <a:gd name="connsiteY3" fmla="*/ 515144 h 515144"/>
                <a:gd name="connsiteX0" fmla="*/ 0 w 1489869"/>
                <a:gd name="connsiteY0" fmla="*/ 0 h 505619"/>
                <a:gd name="connsiteX1" fmla="*/ 719018 w 1489869"/>
                <a:gd name="connsiteY1" fmla="*/ 269479 h 505619"/>
                <a:gd name="connsiteX2" fmla="*/ 857250 w 1489869"/>
                <a:gd name="connsiteY2" fmla="*/ 248444 h 505619"/>
                <a:gd name="connsiteX3" fmla="*/ 1489869 w 1489869"/>
                <a:gd name="connsiteY3" fmla="*/ 505619 h 50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9869" h="505619">
                  <a:moveTo>
                    <a:pt x="0" y="0"/>
                  </a:moveTo>
                  <a:lnTo>
                    <a:pt x="719018" y="269479"/>
                  </a:lnTo>
                  <a:lnTo>
                    <a:pt x="857250" y="248444"/>
                  </a:lnTo>
                  <a:lnTo>
                    <a:pt x="1489869" y="505619"/>
                  </a:lnTo>
                </a:path>
              </a:pathLst>
            </a:cu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6742073" y="3596035"/>
              <a:ext cx="1257269" cy="374183"/>
            </a:xfrm>
            <a:custGeom>
              <a:avLst/>
              <a:gdLst>
                <a:gd name="connsiteX0" fmla="*/ 0 w 1498600"/>
                <a:gd name="connsiteY0" fmla="*/ 0 h 438150"/>
                <a:gd name="connsiteX1" fmla="*/ 742950 w 1498600"/>
                <a:gd name="connsiteY1" fmla="*/ 241300 h 438150"/>
                <a:gd name="connsiteX2" fmla="*/ 847725 w 1498600"/>
                <a:gd name="connsiteY2" fmla="*/ 225425 h 438150"/>
                <a:gd name="connsiteX3" fmla="*/ 1498600 w 1498600"/>
                <a:gd name="connsiteY3" fmla="*/ 438150 h 438150"/>
                <a:gd name="connsiteX4" fmla="*/ 1498600 w 1498600"/>
                <a:gd name="connsiteY4" fmla="*/ 438150 h 438150"/>
                <a:gd name="connsiteX0" fmla="*/ 0 w 1498600"/>
                <a:gd name="connsiteY0" fmla="*/ 0 h 438150"/>
                <a:gd name="connsiteX1" fmla="*/ 729337 w 1498600"/>
                <a:gd name="connsiteY1" fmla="*/ 231775 h 438150"/>
                <a:gd name="connsiteX2" fmla="*/ 847725 w 1498600"/>
                <a:gd name="connsiteY2" fmla="*/ 225425 h 438150"/>
                <a:gd name="connsiteX3" fmla="*/ 1498600 w 1498600"/>
                <a:gd name="connsiteY3" fmla="*/ 438150 h 438150"/>
                <a:gd name="connsiteX4" fmla="*/ 1498600 w 1498600"/>
                <a:gd name="connsiteY4" fmla="*/ 438150 h 438150"/>
                <a:gd name="connsiteX0" fmla="*/ 0 w 1498600"/>
                <a:gd name="connsiteY0" fmla="*/ 0 h 438150"/>
                <a:gd name="connsiteX1" fmla="*/ 708580 w 1498600"/>
                <a:gd name="connsiteY1" fmla="*/ 234156 h 438150"/>
                <a:gd name="connsiteX2" fmla="*/ 847725 w 1498600"/>
                <a:gd name="connsiteY2" fmla="*/ 225425 h 438150"/>
                <a:gd name="connsiteX3" fmla="*/ 1498600 w 1498600"/>
                <a:gd name="connsiteY3" fmla="*/ 438150 h 438150"/>
                <a:gd name="connsiteX4" fmla="*/ 1498600 w 1498600"/>
                <a:gd name="connsiteY4" fmla="*/ 438150 h 438150"/>
                <a:gd name="connsiteX0" fmla="*/ 0 w 1498600"/>
                <a:gd name="connsiteY0" fmla="*/ 0 h 438150"/>
                <a:gd name="connsiteX1" fmla="*/ 708580 w 1498600"/>
                <a:gd name="connsiteY1" fmla="*/ 234156 h 438150"/>
                <a:gd name="connsiteX2" fmla="*/ 838873 w 1498600"/>
                <a:gd name="connsiteY2" fmla="*/ 225425 h 438150"/>
                <a:gd name="connsiteX3" fmla="*/ 1498600 w 1498600"/>
                <a:gd name="connsiteY3" fmla="*/ 438150 h 438150"/>
                <a:gd name="connsiteX4" fmla="*/ 1498600 w 1498600"/>
                <a:gd name="connsiteY4" fmla="*/ 438150 h 438150"/>
                <a:gd name="connsiteX0" fmla="*/ 0 w 1498600"/>
                <a:gd name="connsiteY0" fmla="*/ 0 h 438150"/>
                <a:gd name="connsiteX1" fmla="*/ 708580 w 1498600"/>
                <a:gd name="connsiteY1" fmla="*/ 234156 h 438150"/>
                <a:gd name="connsiteX2" fmla="*/ 838873 w 1498600"/>
                <a:gd name="connsiteY2" fmla="*/ 225425 h 438150"/>
                <a:gd name="connsiteX3" fmla="*/ 1498600 w 1498600"/>
                <a:gd name="connsiteY3" fmla="*/ 438150 h 438150"/>
                <a:gd name="connsiteX0" fmla="*/ 0 w 1481931"/>
                <a:gd name="connsiteY0" fmla="*/ 0 h 433388"/>
                <a:gd name="connsiteX1" fmla="*/ 708580 w 1481931"/>
                <a:gd name="connsiteY1" fmla="*/ 234156 h 433388"/>
                <a:gd name="connsiteX2" fmla="*/ 838873 w 1481931"/>
                <a:gd name="connsiteY2" fmla="*/ 225425 h 433388"/>
                <a:gd name="connsiteX3" fmla="*/ 1481931 w 1481931"/>
                <a:gd name="connsiteY3" fmla="*/ 433388 h 43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931" h="433388">
                  <a:moveTo>
                    <a:pt x="0" y="0"/>
                  </a:moveTo>
                  <a:lnTo>
                    <a:pt x="708580" y="234156"/>
                  </a:lnTo>
                  <a:lnTo>
                    <a:pt x="838873" y="225425"/>
                  </a:lnTo>
                  <a:lnTo>
                    <a:pt x="1481931" y="433388"/>
                  </a:lnTo>
                </a:path>
              </a:pathLst>
            </a:cu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Gerade Verbindung 50"/>
            <p:cNvCxnSpPr/>
            <p:nvPr/>
          </p:nvCxnSpPr>
          <p:spPr>
            <a:xfrm rot="5400000" flipH="1" flipV="1">
              <a:off x="7399576" y="3977610"/>
              <a:ext cx="320729" cy="22224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rot="5400000" flipH="1" flipV="1">
              <a:off x="7343664" y="3971972"/>
              <a:ext cx="335121" cy="23222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rot="5400000" flipH="1" flipV="1">
              <a:off x="7498039" y="3992780"/>
              <a:ext cx="291475" cy="20198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rot="5400000" flipH="1" flipV="1">
              <a:off x="7569281" y="4000617"/>
              <a:ext cx="272973" cy="18916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rot="5400000" flipH="1" flipV="1">
              <a:off x="7647538" y="4014983"/>
              <a:ext cx="250826" cy="17381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rot="5400000" flipH="1" flipV="1">
              <a:off x="7705151" y="4025093"/>
              <a:ext cx="232791" cy="16132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rot="5400000" flipH="1" flipV="1">
              <a:off x="7773413" y="4033887"/>
              <a:ext cx="216344" cy="14994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rot="5400000" flipH="1" flipV="1">
              <a:off x="7835507" y="4042823"/>
              <a:ext cx="195786" cy="13569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rot="5400000" flipH="1" flipV="1">
              <a:off x="7097667" y="3895157"/>
              <a:ext cx="466700" cy="41158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rot="5400000" flipH="1" flipV="1">
              <a:off x="7202231" y="3888668"/>
              <a:ext cx="481066" cy="42425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ihandform 62"/>
            <p:cNvSpPr/>
            <p:nvPr/>
          </p:nvSpPr>
          <p:spPr>
            <a:xfrm>
              <a:off x="8102376" y="3162229"/>
              <a:ext cx="147478" cy="573610"/>
            </a:xfrm>
            <a:custGeom>
              <a:avLst/>
              <a:gdLst>
                <a:gd name="connsiteX0" fmla="*/ 2381 w 173831"/>
                <a:gd name="connsiteY0" fmla="*/ 664369 h 664369"/>
                <a:gd name="connsiteX1" fmla="*/ 83344 w 173831"/>
                <a:gd name="connsiteY1" fmla="*/ 619125 h 664369"/>
                <a:gd name="connsiteX2" fmla="*/ 173831 w 173831"/>
                <a:gd name="connsiteY2" fmla="*/ 576263 h 664369"/>
                <a:gd name="connsiteX3" fmla="*/ 154781 w 173831"/>
                <a:gd name="connsiteY3" fmla="*/ 0 h 664369"/>
                <a:gd name="connsiteX4" fmla="*/ 73819 w 173831"/>
                <a:gd name="connsiteY4" fmla="*/ 59532 h 664369"/>
                <a:gd name="connsiteX5" fmla="*/ 0 w 173831"/>
                <a:gd name="connsiteY5" fmla="*/ 138113 h 664369"/>
                <a:gd name="connsiteX6" fmla="*/ 2381 w 173831"/>
                <a:gd name="connsiteY6" fmla="*/ 664369 h 6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831" h="664369">
                  <a:moveTo>
                    <a:pt x="2381" y="664369"/>
                  </a:moveTo>
                  <a:lnTo>
                    <a:pt x="83344" y="619125"/>
                  </a:lnTo>
                  <a:lnTo>
                    <a:pt x="173831" y="576263"/>
                  </a:lnTo>
                  <a:lnTo>
                    <a:pt x="154781" y="0"/>
                  </a:lnTo>
                  <a:lnTo>
                    <a:pt x="73819" y="59532"/>
                  </a:lnTo>
                  <a:lnTo>
                    <a:pt x="0" y="138113"/>
                  </a:lnTo>
                  <a:cubicBezTo>
                    <a:pt x="794" y="313532"/>
                    <a:pt x="1587" y="488950"/>
                    <a:pt x="2381" y="664369"/>
                  </a:cubicBezTo>
                  <a:close/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8409454" y="2897012"/>
              <a:ext cx="294957" cy="676407"/>
            </a:xfrm>
            <a:custGeom>
              <a:avLst/>
              <a:gdLst>
                <a:gd name="connsiteX0" fmla="*/ 347663 w 347663"/>
                <a:gd name="connsiteY0" fmla="*/ 690563 h 783431"/>
                <a:gd name="connsiteX1" fmla="*/ 190500 w 347663"/>
                <a:gd name="connsiteY1" fmla="*/ 735806 h 783431"/>
                <a:gd name="connsiteX2" fmla="*/ 45244 w 347663"/>
                <a:gd name="connsiteY2" fmla="*/ 783431 h 783431"/>
                <a:gd name="connsiteX3" fmla="*/ 0 w 347663"/>
                <a:gd name="connsiteY3" fmla="*/ 161925 h 783431"/>
                <a:gd name="connsiteX4" fmla="*/ 150019 w 347663"/>
                <a:gd name="connsiteY4" fmla="*/ 80963 h 783431"/>
                <a:gd name="connsiteX5" fmla="*/ 319088 w 347663"/>
                <a:gd name="connsiteY5" fmla="*/ 0 h 783431"/>
                <a:gd name="connsiteX6" fmla="*/ 347663 w 347663"/>
                <a:gd name="connsiteY6" fmla="*/ 192881 h 78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663" h="783431">
                  <a:moveTo>
                    <a:pt x="347663" y="690563"/>
                  </a:moveTo>
                  <a:lnTo>
                    <a:pt x="190500" y="735806"/>
                  </a:lnTo>
                  <a:lnTo>
                    <a:pt x="45244" y="783431"/>
                  </a:lnTo>
                  <a:lnTo>
                    <a:pt x="0" y="161925"/>
                  </a:lnTo>
                  <a:lnTo>
                    <a:pt x="150019" y="80963"/>
                  </a:lnTo>
                  <a:lnTo>
                    <a:pt x="319088" y="0"/>
                  </a:lnTo>
                  <a:lnTo>
                    <a:pt x="347663" y="192881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7989691" y="2787361"/>
              <a:ext cx="446700" cy="1359668"/>
            </a:xfrm>
            <a:custGeom>
              <a:avLst/>
              <a:gdLst>
                <a:gd name="connsiteX0" fmla="*/ 526521 w 526521"/>
                <a:gd name="connsiteY0" fmla="*/ 0 h 1574800"/>
                <a:gd name="connsiteX1" fmla="*/ 155046 w 526521"/>
                <a:gd name="connsiteY1" fmla="*/ 307975 h 1574800"/>
                <a:gd name="connsiteX2" fmla="*/ 21696 w 526521"/>
                <a:gd name="connsiteY2" fmla="*/ 606425 h 1574800"/>
                <a:gd name="connsiteX3" fmla="*/ 24871 w 526521"/>
                <a:gd name="connsiteY3" fmla="*/ 796925 h 1574800"/>
                <a:gd name="connsiteX4" fmla="*/ 15346 w 526521"/>
                <a:gd name="connsiteY4" fmla="*/ 1574800 h 1574800"/>
                <a:gd name="connsiteX5" fmla="*/ 15346 w 526521"/>
                <a:gd name="connsiteY5" fmla="*/ 1574800 h 15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521" h="1574800">
                  <a:moveTo>
                    <a:pt x="526521" y="0"/>
                  </a:moveTo>
                  <a:cubicBezTo>
                    <a:pt x="382852" y="103452"/>
                    <a:pt x="239183" y="206904"/>
                    <a:pt x="155046" y="307975"/>
                  </a:cubicBezTo>
                  <a:cubicBezTo>
                    <a:pt x="70909" y="409046"/>
                    <a:pt x="43392" y="524933"/>
                    <a:pt x="21696" y="606425"/>
                  </a:cubicBezTo>
                  <a:cubicBezTo>
                    <a:pt x="0" y="687917"/>
                    <a:pt x="25929" y="635529"/>
                    <a:pt x="24871" y="796925"/>
                  </a:cubicBezTo>
                  <a:cubicBezTo>
                    <a:pt x="23813" y="958321"/>
                    <a:pt x="15346" y="1574800"/>
                    <a:pt x="15346" y="1574800"/>
                  </a:cubicBezTo>
                  <a:lnTo>
                    <a:pt x="15346" y="1574800"/>
                  </a:ln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8705758" y="2758852"/>
              <a:ext cx="114714" cy="1440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6627360" y="2708920"/>
              <a:ext cx="114714" cy="1440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6627360" y="4146562"/>
              <a:ext cx="2193112" cy="5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6627360" y="2737666"/>
              <a:ext cx="2193112" cy="5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Definition of </a:t>
            </a:r>
            <a:r>
              <a:rPr lang="en-US" dirty="0" smtClean="0"/>
              <a:t>Defined Classes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2"/>
            <a:ext cx="88138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Formal definition:</a:t>
            </a:r>
          </a:p>
          <a:p>
            <a:pPr lvl="4"/>
            <a:endParaRPr lang="en-US" b="1" dirty="0" smtClean="0">
              <a:latin typeface="Bradley Hand ITC" pitchFamily="66" charset="0"/>
            </a:endParaRPr>
          </a:p>
          <a:p>
            <a:pPr lvl="1"/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returns </a:t>
            </a:r>
            <a:r>
              <a:rPr lang="en-US" i="1" dirty="0" smtClean="0"/>
              <a:t>C</a:t>
            </a:r>
          </a:p>
          <a:p>
            <a:pPr lvl="1"/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ai</a:t>
            </a:r>
            <a:r>
              <a:rPr lang="en-US" dirty="0" smtClean="0"/>
              <a:t>(D) returns whether </a:t>
            </a:r>
            <a:r>
              <a:rPr lang="en-US" i="1" dirty="0" smtClean="0"/>
              <a:t>D</a:t>
            </a:r>
            <a:r>
              <a:rPr lang="en-US" dirty="0" smtClean="0"/>
              <a:t> has a constraint on 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</a:p>
          <a:p>
            <a:pPr lvl="1"/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ai</a:t>
            </a:r>
            <a:r>
              <a:rPr lang="en-US" dirty="0" smtClean="0"/>
              <a:t>(D) returns the constraint range for </a:t>
            </a:r>
            <a:r>
              <a:rPr lang="en-US" i="1" dirty="0" smtClean="0"/>
              <a:t>a</a:t>
            </a:r>
            <a:r>
              <a:rPr lang="en-US" i="1" baseline="-25000" dirty="0" smtClean="0"/>
              <a:t>i </a:t>
            </a:r>
          </a:p>
          <a:p>
            <a:pPr lvl="2">
              <a:buNone/>
            </a:pPr>
            <a:r>
              <a:rPr lang="en-US" dirty="0" smtClean="0"/>
              <a:t>… i.e. 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ai</a:t>
            </a:r>
            <a:r>
              <a:rPr lang="en-US" dirty="0" smtClean="0"/>
              <a:t>(D) =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⊆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Rng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Of course, 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i="1" dirty="0" smtClean="0"/>
              <a:t> C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</a:t>
            </a:r>
            <a:r>
              <a:rPr lang="en-US" dirty="0" smtClean="0">
                <a:sym typeface="Wingdings" pitchFamily="2" charset="2"/>
              </a:rPr>
              <a:t> Expressive and self-contained</a:t>
            </a:r>
            <a:endParaRPr lang="en-US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2226080" y="1988840"/>
            <a:ext cx="4866200" cy="349702"/>
            <a:chOff x="2042461" y="2771636"/>
            <a:chExt cx="4866200" cy="349702"/>
          </a:xfrm>
        </p:grpSpPr>
        <p:sp>
          <p:nvSpPr>
            <p:cNvPr id="4" name="Textfeld 3"/>
            <p:cNvSpPr txBox="1"/>
            <p:nvPr/>
          </p:nvSpPr>
          <p:spPr>
            <a:xfrm>
              <a:off x="2042461" y="2771636"/>
              <a:ext cx="4866200" cy="3497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lIns="36000" tIns="36000" rIns="0" bIns="36000" rtlCol="0">
              <a:spAutoFit/>
            </a:bodyPr>
            <a:lstStyle/>
            <a:p>
              <a:pPr algn="just"/>
              <a:r>
                <a:rPr lang="en-US" i="1" dirty="0" smtClean="0">
                  <a:ea typeface="Arial Unicode MS"/>
                  <a:cs typeface="Arial Unicode MS"/>
                </a:rPr>
                <a:t>D</a:t>
              </a:r>
              <a:r>
                <a:rPr lang="en-US" dirty="0" smtClean="0">
                  <a:ea typeface="Arial Unicode MS"/>
                  <a:cs typeface="Arial Unicode MS"/>
                </a:rPr>
                <a:t> = </a:t>
              </a:r>
              <a:r>
                <a:rPr lang="en-US" b="1" dirty="0" smtClean="0">
                  <a:latin typeface="Arial Unicode MS"/>
                  <a:ea typeface="Arial Unicode MS"/>
                  <a:cs typeface="Arial Unicode MS"/>
                </a:rPr>
                <a:t>〈</a:t>
              </a:r>
              <a:r>
                <a:rPr lang="en-US" i="1" dirty="0" smtClean="0">
                  <a:ea typeface="Arial Unicode MS"/>
                  <a:cs typeface="Arial Unicode MS"/>
                </a:rPr>
                <a:t>C</a:t>
              </a:r>
              <a:r>
                <a:rPr lang="en-US" dirty="0" smtClean="0">
                  <a:ea typeface="Arial Unicode MS"/>
                  <a:cs typeface="Arial Unicode MS"/>
                </a:rPr>
                <a:t> : </a:t>
              </a:r>
              <a:r>
                <a:rPr lang="en-US" i="1" dirty="0" smtClean="0">
                  <a:ea typeface="Arial Unicode MS"/>
                  <a:cs typeface="Arial Unicode MS"/>
                </a:rPr>
                <a:t>a</a:t>
              </a:r>
              <a:r>
                <a:rPr lang="en-US" baseline="-25000" dirty="0" smtClean="0">
                  <a:ea typeface="Arial Unicode MS"/>
                  <a:cs typeface="Arial Unicode MS"/>
                </a:rPr>
                <a:t>1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i="1" dirty="0" smtClean="0">
                  <a:ea typeface="Arial Unicode MS"/>
                  <a:cs typeface="Arial Unicode MS"/>
                </a:rPr>
                <a:t>X</a:t>
              </a:r>
              <a:r>
                <a:rPr lang="en-US" baseline="-25000" dirty="0" smtClean="0">
                  <a:ea typeface="Arial Unicode MS"/>
                  <a:cs typeface="Arial Unicode MS"/>
                </a:rPr>
                <a:t>1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⋀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i="1" dirty="0" smtClean="0">
                  <a:ea typeface="Arial Unicode MS"/>
                  <a:cs typeface="Arial Unicode MS"/>
                </a:rPr>
                <a:t>a</a:t>
              </a:r>
              <a:r>
                <a:rPr lang="en-US" baseline="-25000" dirty="0" smtClean="0">
                  <a:ea typeface="Arial Unicode MS"/>
                  <a:cs typeface="Arial Unicode MS"/>
                </a:rPr>
                <a:t>2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i="1" dirty="0" smtClean="0">
                  <a:ea typeface="Arial Unicode MS"/>
                  <a:cs typeface="Arial Unicode MS"/>
                </a:rPr>
                <a:t>X</a:t>
              </a:r>
              <a:r>
                <a:rPr lang="en-US" baseline="-25000" dirty="0" smtClean="0">
                  <a:ea typeface="Arial Unicode MS"/>
                  <a:cs typeface="Arial Unicode MS"/>
                </a:rPr>
                <a:t>2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⋀</a:t>
              </a:r>
              <a:r>
                <a:rPr lang="en-US" dirty="0" smtClean="0">
                  <a:ea typeface="Arial Unicode MS"/>
                  <a:cs typeface="Arial Unicode MS"/>
                </a:rPr>
                <a:t> …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⋀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i="1" dirty="0" smtClean="0">
                  <a:ea typeface="Arial Unicode MS"/>
                  <a:cs typeface="Arial Unicode MS"/>
                </a:rPr>
                <a:t>r</a:t>
              </a:r>
              <a:r>
                <a:rPr lang="en-US" baseline="-25000" dirty="0" smtClean="0">
                  <a:ea typeface="Arial Unicode MS"/>
                  <a:cs typeface="Arial Unicode MS"/>
                </a:rPr>
                <a:t>1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i="1" dirty="0" smtClean="0">
                  <a:ea typeface="Arial Unicode MS"/>
                  <a:cs typeface="Arial Unicode MS"/>
                </a:rPr>
                <a:t>D</a:t>
              </a:r>
              <a:r>
                <a:rPr lang="en-US" baseline="-25000" dirty="0" smtClean="0">
                  <a:ea typeface="Arial Unicode MS"/>
                  <a:cs typeface="Arial Unicode MS"/>
                </a:rPr>
                <a:t>1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⋀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i="1" dirty="0" smtClean="0">
                  <a:ea typeface="Arial Unicode MS"/>
                  <a:cs typeface="Arial Unicode MS"/>
                </a:rPr>
                <a:t>r</a:t>
              </a:r>
              <a:r>
                <a:rPr lang="en-US" baseline="-25000" dirty="0" smtClean="0">
                  <a:ea typeface="Arial Unicode MS"/>
                  <a:cs typeface="Arial Unicode MS"/>
                </a:rPr>
                <a:t>2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∈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i="1" dirty="0" smtClean="0">
                  <a:ea typeface="Arial Unicode MS"/>
                  <a:cs typeface="Arial Unicode MS"/>
                </a:rPr>
                <a:t>D</a:t>
              </a:r>
              <a:r>
                <a:rPr lang="en-US" i="1" baseline="-25000" dirty="0" smtClean="0">
                  <a:ea typeface="Arial Unicode MS"/>
                  <a:cs typeface="Arial Unicode MS"/>
                </a:rPr>
                <a:t>2</a:t>
              </a:r>
              <a:r>
                <a:rPr lang="en-US" dirty="0" smtClean="0">
                  <a:ea typeface="Arial Unicode MS"/>
                  <a:cs typeface="Arial Unicode MS"/>
                </a:rPr>
                <a:t> </a:t>
              </a:r>
              <a:r>
                <a:rPr lang="en-US" dirty="0" smtClean="0">
                  <a:latin typeface="Arial Unicode MS"/>
                  <a:ea typeface="Arial Unicode MS"/>
                  <a:cs typeface="Arial Unicode MS"/>
                </a:rPr>
                <a:t>⋀</a:t>
              </a:r>
              <a:r>
                <a:rPr lang="en-US" dirty="0" smtClean="0">
                  <a:ea typeface="Arial Unicode MS"/>
                  <a:cs typeface="Arial Unicode MS"/>
                </a:rPr>
                <a:t> … </a:t>
              </a:r>
              <a:r>
                <a:rPr lang="en-US" b="1" dirty="0" smtClean="0">
                  <a:latin typeface="Arial Unicode MS"/>
                  <a:ea typeface="Arial Unicode MS"/>
                  <a:cs typeface="Arial Unicode MS"/>
                </a:rPr>
                <a:t>〉</a:t>
              </a:r>
              <a:endParaRPr lang="en-US" b="1" dirty="0"/>
            </a:p>
          </p:txBody>
        </p:sp>
        <p:cxnSp>
          <p:nvCxnSpPr>
            <p:cNvPr id="7" name="Gerade Verbindung 6"/>
            <p:cNvCxnSpPr/>
            <p:nvPr/>
          </p:nvCxnSpPr>
          <p:spPr>
            <a:xfrm>
              <a:off x="5328363" y="2850356"/>
              <a:ext cx="1000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6161802" y="2850356"/>
              <a:ext cx="1000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6156176" y="3140968"/>
            <a:ext cx="2245389" cy="1367532"/>
            <a:chOff x="6084888" y="5572140"/>
            <a:chExt cx="2245389" cy="1367532"/>
          </a:xfrm>
        </p:grpSpPr>
        <p:sp>
          <p:nvSpPr>
            <p:cNvPr id="11" name="Geschweifte Klammer rechts 10"/>
            <p:cNvSpPr/>
            <p:nvPr/>
          </p:nvSpPr>
          <p:spPr>
            <a:xfrm>
              <a:off x="6084888" y="5572140"/>
              <a:ext cx="201624" cy="1367532"/>
            </a:xfrm>
            <a:prstGeom prst="rightBrace">
              <a:avLst>
                <a:gd name="adj1" fmla="val 3139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286512" y="6066904"/>
              <a:ext cx="2043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for relations </a:t>
              </a:r>
              <a:r>
                <a:rPr lang="en-US" i="1" dirty="0" smtClean="0"/>
                <a:t>r</a:t>
              </a:r>
              <a:r>
                <a:rPr lang="en-US" i="1" baseline="-25000" dirty="0" smtClean="0"/>
                <a:t>j</a:t>
              </a:r>
              <a:endParaRPr lang="en-US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56792"/>
            <a:ext cx="8813800" cy="223224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Queries consist of only one defined class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</a:t>
            </a:r>
            <a:r>
              <a:rPr lang="en-US" dirty="0" smtClean="0">
                <a:sym typeface="Wingdings" pitchFamily="2" charset="2"/>
              </a:rPr>
              <a:t> P</a:t>
            </a:r>
            <a:r>
              <a:rPr lang="en-US" dirty="0" smtClean="0"/>
              <a:t>ossible matching semantics:</a:t>
            </a:r>
          </a:p>
          <a:p>
            <a:pPr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Example with query class </a:t>
            </a:r>
            <a:r>
              <a:rPr lang="en-US" i="1" dirty="0" smtClean="0"/>
              <a:t>Q</a:t>
            </a:r>
            <a:r>
              <a:rPr lang="en-US" dirty="0" smtClean="0"/>
              <a:t> and source description {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i="1" dirty="0" smtClean="0"/>
              <a:t>D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r>
              <a:rPr lang="en-US" sz="3600" dirty="0" smtClean="0">
                <a:solidFill>
                  <a:schemeClr val="tx1"/>
                </a:solidFill>
              </a:rPr>
              <a:t> against </a:t>
            </a:r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12042" y="4273122"/>
            <a:ext cx="5915333" cy="3189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r>
              <a:rPr lang="en-US" sz="1600" i="1" dirty="0" smtClean="0">
                <a:ea typeface="Arial Unicode MS"/>
                <a:cs typeface="Arial Unicode MS"/>
              </a:rPr>
              <a:t>D</a:t>
            </a:r>
            <a:r>
              <a:rPr lang="en-US" sz="1600" baseline="-25000" dirty="0" smtClean="0">
                <a:ea typeface="Arial Unicode MS"/>
                <a:cs typeface="Arial Unicode MS"/>
              </a:rPr>
              <a:t>2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BuildingPart</a:t>
            </a:r>
            <a:r>
              <a:rPr lang="en-US" sz="1600" dirty="0" smtClean="0"/>
              <a:t> : </a:t>
            </a:r>
            <a:r>
              <a:rPr lang="en-US" sz="1600" b="1" dirty="0" smtClean="0"/>
              <a:t>partOf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>
                <a:ea typeface="Arial Unicode MS"/>
                <a:cs typeface="Arial Unicode MS"/>
              </a:rPr>
              <a:t>Museum</a:t>
            </a:r>
            <a:r>
              <a:rPr lang="en-US" sz="1600" dirty="0" smtClean="0">
                <a:ea typeface="Arial Unicode MS"/>
                <a:cs typeface="Arial Unicode MS"/>
              </a:rPr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name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{“British Museum”}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 〉</a:t>
            </a:r>
            <a:endParaRPr lang="en-US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610865" y="3819351"/>
            <a:ext cx="5131529" cy="3189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r>
              <a:rPr lang="en-US" sz="1600" i="1" dirty="0" smtClean="0">
                <a:ea typeface="Arial Unicode MS"/>
                <a:cs typeface="Arial Unicode MS"/>
              </a:rPr>
              <a:t>D</a:t>
            </a:r>
            <a:r>
              <a:rPr lang="en-US" sz="1600" baseline="-25000" dirty="0" smtClean="0">
                <a:ea typeface="Arial Unicode MS"/>
                <a:cs typeface="Arial Unicode MS"/>
              </a:rPr>
              <a:t>1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BuildingPart</a:t>
            </a:r>
            <a:r>
              <a:rPr lang="en-US" sz="1600" dirty="0" smtClean="0"/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location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sz="1600" dirty="0" smtClean="0">
                <a:ea typeface="Arial Unicode MS"/>
                <a:cs typeface="Arial Unicode MS"/>
              </a:rPr>
              <a:t>{44 Gt Russell St, London, UK}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954899" y="4736062"/>
            <a:ext cx="6137381" cy="5651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pPr>
              <a:tabLst>
                <a:tab pos="1704975" algn="l"/>
              </a:tabLst>
            </a:pPr>
            <a:r>
              <a:rPr lang="en-US" sz="1600" i="1" dirty="0" smtClean="0">
                <a:ea typeface="Arial Unicode MS"/>
                <a:cs typeface="Arial Unicode MS"/>
              </a:rPr>
              <a:t>Q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ExhibitionHall</a:t>
            </a:r>
            <a:r>
              <a:rPr lang="en-US" sz="1600" dirty="0" smtClean="0"/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location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sz="1600" dirty="0" smtClean="0">
                <a:ea typeface="Arial Unicode MS"/>
                <a:cs typeface="Arial Unicode MS"/>
              </a:rPr>
              <a:t>{44 Gt Russell St, London, UK}</a:t>
            </a:r>
            <a:br>
              <a:rPr lang="en-US" sz="1600" dirty="0" smtClean="0">
                <a:ea typeface="Arial Unicode MS"/>
                <a:cs typeface="Arial Unicode MS"/>
              </a:rPr>
            </a:br>
            <a:r>
              <a:rPr lang="en-US" sz="1600" dirty="0" smtClean="0">
                <a:ea typeface="Arial Unicode MS"/>
                <a:cs typeface="Arial Unicode MS"/>
              </a:rPr>
              <a:t>	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/>
              <a:t>partOf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>
                <a:ea typeface="Arial Unicode MS"/>
                <a:cs typeface="Arial Unicode MS"/>
              </a:rPr>
              <a:t>Museum</a:t>
            </a:r>
            <a:r>
              <a:rPr lang="en-US" sz="1600" dirty="0" smtClean="0">
                <a:ea typeface="Arial Unicode MS"/>
                <a:cs typeface="Arial Unicode MS"/>
              </a:rPr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name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{“British Museum”}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596624" y="4787803"/>
            <a:ext cx="30296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sym typeface="Wingdings"/>
              </a:rPr>
              <a:t>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82873" y="2442259"/>
            <a:ext cx="3307691" cy="626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Positive: </a:t>
            </a:r>
            <a:r>
              <a:rPr lang="en-US" dirty="0" smtClean="0">
                <a:solidFill>
                  <a:schemeClr val="tx1"/>
                </a:solidFill>
              </a:rPr>
              <a:t>Overlapping constraints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matching indicator – like keywords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Pfeil nach links und rechts 20"/>
          <p:cNvSpPr/>
          <p:nvPr/>
        </p:nvSpPr>
        <p:spPr>
          <a:xfrm>
            <a:off x="4064784" y="2515579"/>
            <a:ext cx="688846" cy="4800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4827850" y="2442259"/>
            <a:ext cx="3992622" cy="626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Negative: </a:t>
            </a:r>
            <a:r>
              <a:rPr lang="en-US" dirty="0" smtClean="0">
                <a:solidFill>
                  <a:schemeClr val="tx1"/>
                </a:solidFill>
              </a:rPr>
              <a:t>Exclusion of sources by disjoint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ranges of corresponding 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71600" y="5444586"/>
            <a:ext cx="5072987" cy="318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r>
              <a:rPr lang="en-US" sz="1600" i="1" dirty="0" smtClean="0">
                <a:ea typeface="Arial Unicode MS"/>
                <a:cs typeface="Arial Unicode MS"/>
              </a:rPr>
              <a:t>Q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ExhibitionHall</a:t>
            </a:r>
            <a:r>
              <a:rPr lang="en-US" sz="1600" dirty="0" smtClean="0"/>
              <a:t> : </a:t>
            </a:r>
            <a:r>
              <a:rPr lang="en-US" sz="1600" b="1" dirty="0" smtClean="0"/>
              <a:t>partOf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>
                <a:ea typeface="Arial Unicode MS"/>
                <a:cs typeface="Arial Unicode MS"/>
              </a:rPr>
              <a:t>Museum</a:t>
            </a:r>
            <a:r>
              <a:rPr lang="en-US" sz="1600" dirty="0" smtClean="0">
                <a:ea typeface="Arial Unicode MS"/>
                <a:cs typeface="Arial Unicode MS"/>
              </a:rPr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name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{“Brit</a:t>
            </a:r>
            <a:r>
              <a:rPr lang="en-US" sz="1600" b="1" dirty="0" smtClean="0">
                <a:ea typeface="Arial Unicode MS"/>
                <a:cs typeface="Arial Unicode MS"/>
              </a:rPr>
              <a:t>*</a:t>
            </a:r>
            <a:r>
              <a:rPr lang="en-US" sz="1600" dirty="0" smtClean="0">
                <a:ea typeface="Arial Unicode MS"/>
                <a:cs typeface="Arial Unicode MS"/>
              </a:rPr>
              <a:t>”}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596624" y="5373216"/>
            <a:ext cx="30296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sym typeface="Wingdings"/>
              </a:rPr>
              <a:t>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71600" y="5919025"/>
            <a:ext cx="8110934" cy="318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r>
              <a:rPr lang="en-US" sz="1600" i="1" dirty="0" smtClean="0">
                <a:ea typeface="Arial Unicode MS"/>
                <a:cs typeface="Arial Unicode MS"/>
              </a:rPr>
              <a:t>Q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ExhibitionHall</a:t>
            </a:r>
            <a:r>
              <a:rPr lang="en-US" sz="1600" dirty="0" smtClean="0"/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location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sz="1600" dirty="0" smtClean="0">
                <a:ea typeface="Arial Unicode MS"/>
                <a:cs typeface="Arial Unicode MS"/>
              </a:rPr>
              <a:t>{London, UK}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/>
              <a:t>partOf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>
                <a:ea typeface="Arial Unicode MS"/>
                <a:cs typeface="Arial Unicode MS"/>
              </a:rPr>
              <a:t>Museum</a:t>
            </a:r>
            <a:r>
              <a:rPr lang="en-US" sz="1600" dirty="0" smtClean="0">
                <a:ea typeface="Arial Unicode MS"/>
                <a:cs typeface="Arial Unicode MS"/>
              </a:rPr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name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{“Churchill Mus*”}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654332" y="5847655"/>
            <a:ext cx="245260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accent2"/>
                </a:solidFill>
                <a:latin typeface="Comic Sans MS"/>
                <a:sym typeface="Wingdings"/>
              </a:rPr>
              <a:t>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3" grpId="0" animBg="1"/>
      <p:bldP spid="25" grpId="0"/>
      <p:bldP spid="13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56792"/>
            <a:ext cx="8813800" cy="223224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Queries consist of only one defined class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</a:t>
            </a:r>
            <a:r>
              <a:rPr lang="en-US" dirty="0" smtClean="0">
                <a:sym typeface="Wingdings" pitchFamily="2" charset="2"/>
              </a:rPr>
              <a:t> P</a:t>
            </a:r>
            <a:r>
              <a:rPr lang="en-US" dirty="0" smtClean="0"/>
              <a:t>ossible matching semantics:</a:t>
            </a:r>
          </a:p>
          <a:p>
            <a:pPr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Example with query class </a:t>
            </a:r>
            <a:r>
              <a:rPr lang="en-US" i="1" dirty="0" smtClean="0"/>
              <a:t>Q</a:t>
            </a:r>
            <a:r>
              <a:rPr lang="en-US" dirty="0" smtClean="0"/>
              <a:t> and source description {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i="1" dirty="0" smtClean="0"/>
              <a:t>D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r>
              <a:rPr lang="en-US" sz="3600" dirty="0" smtClean="0">
                <a:solidFill>
                  <a:schemeClr val="tx1"/>
                </a:solidFill>
              </a:rPr>
              <a:t> against </a:t>
            </a:r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10865" y="3819608"/>
            <a:ext cx="5131529" cy="3189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r>
              <a:rPr lang="en-US" sz="1600" i="1" dirty="0" smtClean="0">
                <a:ea typeface="Arial Unicode MS"/>
                <a:cs typeface="Arial Unicode MS"/>
              </a:rPr>
              <a:t>D</a:t>
            </a:r>
            <a:r>
              <a:rPr lang="en-US" sz="1600" baseline="-25000" dirty="0" smtClean="0">
                <a:ea typeface="Arial Unicode MS"/>
                <a:cs typeface="Arial Unicode MS"/>
              </a:rPr>
              <a:t>1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BuildingPart</a:t>
            </a:r>
            <a:r>
              <a:rPr lang="en-US" sz="1600" dirty="0" smtClean="0"/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location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sz="1600" dirty="0" smtClean="0">
                <a:ea typeface="Arial Unicode MS"/>
                <a:cs typeface="Arial Unicode MS"/>
              </a:rPr>
              <a:t>{44 Gt Russell St, London, UK}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971600" y="5126937"/>
            <a:ext cx="6286524" cy="318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r>
              <a:rPr lang="en-US" sz="1600" i="1" dirty="0" smtClean="0">
                <a:ea typeface="Arial Unicode MS"/>
                <a:cs typeface="Arial Unicode MS"/>
              </a:rPr>
              <a:t>Q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ExhibitionHall</a:t>
            </a:r>
            <a:r>
              <a:rPr lang="en-US" sz="1600" dirty="0" smtClean="0"/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location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sz="1600" b="1" dirty="0" smtClean="0">
                <a:ea typeface="Arial Unicode MS"/>
                <a:cs typeface="Arial Unicode MS"/>
              </a:rPr>
              <a:t>*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/>
              <a:t>partOf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>
                <a:ea typeface="Arial Unicode MS"/>
                <a:cs typeface="Arial Unicode MS"/>
              </a:rPr>
              <a:t>Museum</a:t>
            </a:r>
            <a:r>
              <a:rPr lang="en-US" sz="1600" dirty="0" smtClean="0">
                <a:ea typeface="Arial Unicode MS"/>
                <a:cs typeface="Arial Unicode MS"/>
              </a:rPr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name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{“Brit*”}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971600" y="4694062"/>
            <a:ext cx="5072987" cy="318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36000" tIns="36000" rIns="0" bIns="36000" rtlCol="0">
            <a:spAutoFit/>
          </a:bodyPr>
          <a:lstStyle/>
          <a:p>
            <a:r>
              <a:rPr lang="en-US" sz="1600" i="1" dirty="0" smtClean="0">
                <a:ea typeface="Arial Unicode MS"/>
                <a:cs typeface="Arial Unicode MS"/>
              </a:rPr>
              <a:t>Q</a:t>
            </a:r>
            <a:r>
              <a:rPr lang="en-US" sz="1600" dirty="0" smtClean="0">
                <a:ea typeface="Arial Unicode MS"/>
                <a:cs typeface="Arial Unicode MS"/>
              </a:rPr>
              <a:t> =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/>
              <a:t>ExhibitionHall</a:t>
            </a:r>
            <a:r>
              <a:rPr lang="en-US" sz="1600" dirty="0" smtClean="0"/>
              <a:t> : </a:t>
            </a:r>
            <a:r>
              <a:rPr lang="en-US" sz="1600" b="1" dirty="0" smtClean="0"/>
              <a:t>partOf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〈</a:t>
            </a:r>
            <a:r>
              <a:rPr lang="en-US" sz="1600" b="1" dirty="0" smtClean="0">
                <a:ea typeface="Arial Unicode MS"/>
                <a:cs typeface="Arial Unicode MS"/>
              </a:rPr>
              <a:t>Museum</a:t>
            </a:r>
            <a:r>
              <a:rPr lang="en-US" sz="1600" dirty="0" smtClean="0">
                <a:ea typeface="Arial Unicode MS"/>
                <a:cs typeface="Arial Unicode MS"/>
              </a:rPr>
              <a:t> : </a:t>
            </a:r>
            <a:r>
              <a:rPr lang="en-US" sz="1600" b="1" dirty="0" smtClean="0">
                <a:ea typeface="Arial Unicode MS"/>
                <a:cs typeface="Arial Unicode MS"/>
              </a:rPr>
              <a:t>name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∈</a:t>
            </a:r>
            <a:r>
              <a:rPr lang="en-US" sz="1600" dirty="0" smtClean="0">
                <a:ea typeface="Arial Unicode MS"/>
                <a:cs typeface="Arial Unicode MS"/>
              </a:rPr>
              <a:t> {“Brit</a:t>
            </a:r>
            <a:r>
              <a:rPr lang="en-US" sz="1600" b="1" dirty="0" smtClean="0">
                <a:ea typeface="Arial Unicode MS"/>
                <a:cs typeface="Arial Unicode MS"/>
              </a:rPr>
              <a:t>*</a:t>
            </a:r>
            <a:r>
              <a:rPr lang="en-US" sz="1600" dirty="0" smtClean="0">
                <a:ea typeface="Arial Unicode MS"/>
                <a:cs typeface="Arial Unicode MS"/>
              </a:rPr>
              <a:t>”}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r>
              <a:rPr lang="en-US" sz="1600" dirty="0" smtClean="0">
                <a:ea typeface="Arial Unicode MS"/>
                <a:cs typeface="Arial Unicode MS"/>
              </a:rPr>
              <a:t> </a:t>
            </a:r>
            <a:r>
              <a:rPr lang="en-US" sz="1600" b="1" dirty="0" smtClean="0">
                <a:latin typeface="Arial Unicode MS"/>
                <a:ea typeface="Arial Unicode MS"/>
                <a:cs typeface="Arial Unicode MS"/>
              </a:rPr>
              <a:t>〉</a:t>
            </a:r>
            <a:endParaRPr lang="en-US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596624" y="5055567"/>
            <a:ext cx="30296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sym typeface="Wingdings"/>
              </a:rPr>
              <a:t>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81584" y="4622692"/>
            <a:ext cx="21800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latin typeface="Comic Sans MS"/>
                <a:sym typeface="Wingdings"/>
              </a:rPr>
              <a:t>?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54332" y="4622692"/>
            <a:ext cx="245260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accent2"/>
                </a:solidFill>
                <a:latin typeface="Comic Sans MS"/>
                <a:sym typeface="Wingdings"/>
              </a:rPr>
              <a:t>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83568" y="2442259"/>
            <a:ext cx="3307691" cy="626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Positive: </a:t>
            </a:r>
            <a:r>
              <a:rPr lang="en-US" dirty="0" smtClean="0">
                <a:solidFill>
                  <a:schemeClr val="tx1"/>
                </a:solidFill>
              </a:rPr>
              <a:t>Overlapping constraints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matching indicator – like keywords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Pfeil nach links und rechts 16"/>
          <p:cNvSpPr/>
          <p:nvPr/>
        </p:nvSpPr>
        <p:spPr>
          <a:xfrm>
            <a:off x="4065479" y="2515579"/>
            <a:ext cx="688846" cy="4800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4828545" y="2442259"/>
            <a:ext cx="3992622" cy="626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Negative: </a:t>
            </a:r>
            <a:r>
              <a:rPr lang="en-US" dirty="0" smtClean="0">
                <a:solidFill>
                  <a:schemeClr val="tx1"/>
                </a:solidFill>
              </a:rPr>
              <a:t>Exclusion of sources by disjoint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ranges of corresponding 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3419872" y="1496445"/>
            <a:ext cx="2023744" cy="687204"/>
          </a:xfrm>
          <a:prstGeom prst="wedgeRoundRectCallout">
            <a:avLst>
              <a:gd name="adj1" fmla="val -40558"/>
              <a:gd name="adj2" fmla="val 1283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Necessary condition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matching:  </a:t>
            </a:r>
            <a:r>
              <a:rPr lang="en-US" sz="20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sz="2000" baseline="-25000" dirty="0" smtClean="0">
                <a:solidFill>
                  <a:srgbClr val="000000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5951798" y="3173844"/>
            <a:ext cx="2955978" cy="687204"/>
          </a:xfrm>
          <a:prstGeom prst="wedgeRoundRectCallout">
            <a:avLst>
              <a:gd name="adj1" fmla="val -31307"/>
              <a:gd name="adj2" fmla="val -9469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Disjoint ranges form sufficient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condition for dismatching:  </a:t>
            </a:r>
            <a:r>
              <a:rPr lang="en-US" sz="2000" spc="-25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/</a:t>
            </a:r>
            <a:r>
              <a:rPr lang="en-US" sz="2000" baseline="-25000" dirty="0" smtClean="0">
                <a:solidFill>
                  <a:srgbClr val="000000"/>
                </a:solidFill>
              </a:rPr>
              <a:t>Q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27" grpId="0"/>
      <p:bldP spid="28" grpId="0"/>
      <p:bldP spid="28" grpId="1"/>
      <p:bldP spid="30" grpId="0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2"/>
            <a:ext cx="8642350" cy="473711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Query matching predicate</a:t>
            </a:r>
          </a:p>
          <a:p>
            <a:r>
              <a:rPr lang="en-US" dirty="0" smtClean="0"/>
              <a:t>Source class </a:t>
            </a:r>
            <a:r>
              <a:rPr lang="en-US" i="1" dirty="0" smtClean="0"/>
              <a:t>D</a:t>
            </a:r>
            <a:r>
              <a:rPr lang="en-US" dirty="0" smtClean="0"/>
              <a:t> matches query class </a:t>
            </a:r>
            <a:r>
              <a:rPr lang="en-US" i="1" dirty="0" smtClean="0"/>
              <a:t>Q</a:t>
            </a:r>
            <a:r>
              <a:rPr lang="en-US" dirty="0" smtClean="0"/>
              <a:t>, denoted by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i="1" dirty="0" smtClean="0"/>
              <a:t>Q, </a:t>
            </a:r>
            <a:r>
              <a:rPr lang="en-US" dirty="0" smtClean="0"/>
              <a:t>iff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1.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⋁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≼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2.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lang="en-US" dirty="0" smtClean="0"/>
              <a:t> attribute </a:t>
            </a:r>
            <a:r>
              <a:rPr lang="en-US" i="1" dirty="0" smtClean="0"/>
              <a:t>a</a:t>
            </a:r>
            <a:r>
              <a:rPr lang="en-US" dirty="0" smtClean="0"/>
              <a:t> with (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)):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en-US" dirty="0" smtClean="0"/>
              <a:t> (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⋂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≠</a:t>
            </a:r>
            <a:r>
              <a:rPr lang="en-US" dirty="0" smtClean="0"/>
              <a:t> {}))</a:t>
            </a:r>
          </a:p>
          <a:p>
            <a:pPr lvl="4"/>
            <a:endParaRPr lang="en-US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3.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lang="en-US" dirty="0" smtClean="0"/>
              <a:t> relation </a:t>
            </a:r>
            <a:r>
              <a:rPr lang="en-US" i="1" dirty="0" smtClean="0"/>
              <a:t>r</a:t>
            </a:r>
            <a:r>
              <a:rPr lang="en-US" dirty="0" smtClean="0"/>
              <a:t> with (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Dom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≽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Base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)):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en-US" dirty="0" smtClean="0"/>
              <a:t> (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isCon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⋀</a:t>
            </a:r>
            <a:r>
              <a:rPr lang="en-US" dirty="0" smtClean="0"/>
              <a:t> (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⇝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itchFamily="66" charset="0"/>
              </a:rPr>
              <a:t>Con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Visually: </a:t>
            </a:r>
            <a:r>
              <a:rPr lang="en-US" i="1" dirty="0" smtClean="0"/>
              <a:t>D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each span a cuboid</a:t>
            </a:r>
          </a:p>
          <a:p>
            <a:pPr lvl="1"/>
            <a:r>
              <a:rPr lang="en-US" i="1" dirty="0" smtClean="0"/>
              <a:t>Q</a:t>
            </a:r>
            <a:r>
              <a:rPr lang="en-US" dirty="0" smtClean="0"/>
              <a:t> must have </a:t>
            </a:r>
            <a:r>
              <a:rPr lang="en-US" dirty="0" smtClean="0">
                <a:solidFill>
                  <a:schemeClr val="tx2"/>
                </a:solidFill>
              </a:rPr>
              <a:t>same or more </a:t>
            </a:r>
            <a:r>
              <a:rPr lang="en-US" dirty="0" smtClean="0"/>
              <a:t>dimensions than </a:t>
            </a:r>
            <a:r>
              <a:rPr lang="en-US" i="1" dirty="0" smtClean="0"/>
              <a:t>D</a:t>
            </a:r>
            <a:br>
              <a:rPr lang="en-US" i="1" dirty="0" smtClean="0"/>
            </a:br>
            <a:r>
              <a:rPr lang="en-US" i="1" dirty="0" smtClean="0"/>
              <a:t>			… </a:t>
            </a:r>
            <a:r>
              <a:rPr lang="en-US" dirty="0" smtClean="0"/>
              <a:t>and cuboids must </a:t>
            </a:r>
            <a:r>
              <a:rPr lang="en-US" dirty="0" smtClean="0">
                <a:solidFill>
                  <a:schemeClr val="tx2"/>
                </a:solidFill>
              </a:rPr>
              <a:t>overlap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Parallelogramm 12"/>
          <p:cNvSpPr/>
          <p:nvPr/>
        </p:nvSpPr>
        <p:spPr>
          <a:xfrm>
            <a:off x="7171722" y="5715018"/>
            <a:ext cx="1062029" cy="285750"/>
          </a:xfrm>
          <a:prstGeom prst="parallelogram">
            <a:avLst>
              <a:gd name="adj" fmla="val 100032"/>
            </a:avLst>
          </a:prstGeom>
          <a:solidFill>
            <a:schemeClr val="accent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m 7"/>
          <p:cNvSpPr/>
          <p:nvPr/>
        </p:nvSpPr>
        <p:spPr>
          <a:xfrm>
            <a:off x="7308056" y="5715017"/>
            <a:ext cx="925696" cy="142875"/>
          </a:xfrm>
          <a:prstGeom prst="parallelogram">
            <a:avLst>
              <a:gd name="adj" fmla="val 100032"/>
            </a:avLst>
          </a:prstGeom>
          <a:solidFill>
            <a:schemeClr val="accent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02186" y="550070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8591164" y="49291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endParaRPr lang="en-US" i="1" dirty="0"/>
          </a:p>
        </p:txBody>
      </p:sp>
      <p:sp>
        <p:nvSpPr>
          <p:cNvPr id="4" name="Würfel 3"/>
          <p:cNvSpPr/>
          <p:nvPr/>
        </p:nvSpPr>
        <p:spPr>
          <a:xfrm>
            <a:off x="7662470" y="5286388"/>
            <a:ext cx="1071570" cy="857256"/>
          </a:xfrm>
          <a:prstGeom prst="cube">
            <a:avLst/>
          </a:prstGeom>
          <a:solidFill>
            <a:schemeClr val="accent6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m 9"/>
          <p:cNvSpPr/>
          <p:nvPr/>
        </p:nvSpPr>
        <p:spPr>
          <a:xfrm>
            <a:off x="7171722" y="5857892"/>
            <a:ext cx="915002" cy="142876"/>
          </a:xfrm>
          <a:prstGeom prst="parallelogram">
            <a:avLst>
              <a:gd name="adj" fmla="val 100032"/>
            </a:avLst>
          </a:prstGeom>
          <a:solidFill>
            <a:schemeClr val="accent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m 10"/>
          <p:cNvSpPr/>
          <p:nvPr/>
        </p:nvSpPr>
        <p:spPr>
          <a:xfrm>
            <a:off x="7162404" y="5715017"/>
            <a:ext cx="1071348" cy="285751"/>
          </a:xfrm>
          <a:prstGeom prst="parallelogram">
            <a:avLst>
              <a:gd name="adj" fmla="val 10003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Benutzerdefiniert 7">
      <a:dk1>
        <a:srgbClr val="000000"/>
      </a:dk1>
      <a:lt1>
        <a:srgbClr val="FFFFFF"/>
      </a:lt1>
      <a:dk2>
        <a:srgbClr val="045EBC"/>
      </a:dk2>
      <a:lt2>
        <a:srgbClr val="EAF0F6"/>
      </a:lt2>
      <a:accent1>
        <a:srgbClr val="B5CADE"/>
      </a:accent1>
      <a:accent2>
        <a:srgbClr val="C72418"/>
      </a:accent2>
      <a:accent3>
        <a:srgbClr val="FFFFFF"/>
      </a:accent3>
      <a:accent4>
        <a:srgbClr val="000000"/>
      </a:accent4>
      <a:accent5>
        <a:srgbClr val="FFD60E"/>
      </a:accent5>
      <a:accent6>
        <a:srgbClr val="89C225"/>
      </a:accent6>
      <a:hlink>
        <a:srgbClr val="0077AF"/>
      </a:hlink>
      <a:folHlink>
        <a:srgbClr val="89C22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Bildschirmpräsentation (4:3)</PresentationFormat>
  <Paragraphs>326</Paragraphs>
  <Slides>28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Arial Unicode MS</vt:lpstr>
      <vt:lpstr>Comic Sans MS</vt:lpstr>
      <vt:lpstr>Bradley Hand ITC</vt:lpstr>
      <vt:lpstr>Cambria Math</vt:lpstr>
      <vt:lpstr>Larissa-Design</vt:lpstr>
      <vt:lpstr>Indexing Source Descriptions based on Defined Classes</vt:lpstr>
      <vt:lpstr>Motivation</vt:lpstr>
      <vt:lpstr>Motivation (2)</vt:lpstr>
      <vt:lpstr>Overview</vt:lpstr>
      <vt:lpstr>Describing Sources</vt:lpstr>
      <vt:lpstr>Definition of Defined Classes</vt:lpstr>
      <vt:lpstr>Matching against Queries</vt:lpstr>
      <vt:lpstr>Matching against Queries</vt:lpstr>
      <vt:lpstr>Predicates</vt:lpstr>
      <vt:lpstr>Predicates (2)</vt:lpstr>
      <vt:lpstr>Predicates (3)</vt:lpstr>
      <vt:lpstr>SDC-Tree</vt:lpstr>
      <vt:lpstr>SDC-Tree (2)</vt:lpstr>
      <vt:lpstr>SDC-Tree (2)</vt:lpstr>
      <vt:lpstr>Split Algorithm</vt:lpstr>
      <vt:lpstr>Evaluation Setup</vt:lpstr>
      <vt:lpstr>Results on Searching</vt:lpstr>
      <vt:lpstr>Results on Insertion</vt:lpstr>
      <vt:lpstr>Related Work</vt:lpstr>
      <vt:lpstr>Summary</vt:lpstr>
      <vt:lpstr>Thank you for your attention!</vt:lpstr>
      <vt:lpstr>BACKUP SLIDES</vt:lpstr>
      <vt:lpstr>Assumptions for shared ontology</vt:lpstr>
      <vt:lpstr>Spatial Context Ontology</vt:lpstr>
      <vt:lpstr>Results on Searching (2)</vt:lpstr>
      <vt:lpstr>Results on Tree Size</vt:lpstr>
      <vt:lpstr>Results on Split Rating</vt:lpstr>
      <vt:lpstr>Results on Nesting Depth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zum Informatiktag   Echtzeit-Tracking von mobilen Objekten in Google-Earth</dc:title>
  <dc:creator>Ralph Lange</dc:creator>
  <cp:lastModifiedBy>Lange</cp:lastModifiedBy>
  <cp:revision>661</cp:revision>
  <dcterms:created xsi:type="dcterms:W3CDTF">2009-02-12T16:47:33Z</dcterms:created>
  <dcterms:modified xsi:type="dcterms:W3CDTF">2012-03-20T20:35:01Z</dcterms:modified>
</cp:coreProperties>
</file>